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22"/>
  </p:notesMasterIdLst>
  <p:sldIdLst>
    <p:sldId id="256" r:id="rId2"/>
    <p:sldId id="257" r:id="rId3"/>
    <p:sldId id="278" r:id="rId4"/>
    <p:sldId id="279" r:id="rId5"/>
    <p:sldId id="263" r:id="rId6"/>
    <p:sldId id="280" r:id="rId7"/>
    <p:sldId id="281" r:id="rId8"/>
    <p:sldId id="282" r:id="rId9"/>
    <p:sldId id="264" r:id="rId10"/>
    <p:sldId id="273" r:id="rId11"/>
    <p:sldId id="283" r:id="rId12"/>
    <p:sldId id="275" r:id="rId13"/>
    <p:sldId id="270" r:id="rId14"/>
    <p:sldId id="274" r:id="rId15"/>
    <p:sldId id="265" r:id="rId16"/>
    <p:sldId id="271" r:id="rId17"/>
    <p:sldId id="287" r:id="rId18"/>
    <p:sldId id="284" r:id="rId19"/>
    <p:sldId id="285" r:id="rId20"/>
    <p:sldId id="286"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 initials="S" lastIdx="0" clrIdx="0">
    <p:extLst>
      <p:ext uri="{19B8F6BF-5375-455C-9EA6-DF929625EA0E}">
        <p15:presenceInfo xmlns:p15="http://schemas.microsoft.com/office/powerpoint/2012/main" userId="S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1741" autoAdjust="0"/>
  </p:normalViewPr>
  <p:slideViewPr>
    <p:cSldViewPr>
      <p:cViewPr varScale="1">
        <p:scale>
          <a:sx n="68" d="100"/>
          <a:sy n="68" d="100"/>
        </p:scale>
        <p:origin x="1284" y="7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196C4-B0DB-4B88-A4AC-E94098893B77}" type="datetimeFigureOut">
              <a:rPr lang="pt-BR" smtClean="0"/>
              <a:t>28/07/2020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27B87-4F21-42A6-8241-D2C2A913E312}" type="slidenum">
              <a:rPr lang="pt-BR" smtClean="0"/>
              <a:t>‹nº›</a:t>
            </a:fld>
            <a:endParaRPr lang="pt-BR"/>
          </a:p>
        </p:txBody>
      </p:sp>
    </p:spTree>
    <p:extLst>
      <p:ext uri="{BB962C8B-B14F-4D97-AF65-F5344CB8AC3E}">
        <p14:creationId xmlns:p14="http://schemas.microsoft.com/office/powerpoint/2010/main" val="50072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527B87-4F21-42A6-8241-D2C2A913E312}" type="slidenum">
              <a:rPr lang="pt-BR" smtClean="0"/>
              <a:t>1</a:t>
            </a:fld>
            <a:endParaRPr lang="pt-BR"/>
          </a:p>
        </p:txBody>
      </p:sp>
    </p:spTree>
    <p:extLst>
      <p:ext uri="{BB962C8B-B14F-4D97-AF65-F5344CB8AC3E}">
        <p14:creationId xmlns:p14="http://schemas.microsoft.com/office/powerpoint/2010/main" val="157924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527B87-4F21-42A6-8241-D2C2A913E312}" type="slidenum">
              <a:rPr lang="pt-BR" smtClean="0"/>
              <a:t>2</a:t>
            </a:fld>
            <a:endParaRPr lang="pt-BR"/>
          </a:p>
        </p:txBody>
      </p:sp>
    </p:spTree>
    <p:extLst>
      <p:ext uri="{BB962C8B-B14F-4D97-AF65-F5344CB8AC3E}">
        <p14:creationId xmlns:p14="http://schemas.microsoft.com/office/powerpoint/2010/main" val="11562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cola</a:t>
            </a:r>
            <a:endParaRPr lang="pt-BR" dirty="0"/>
          </a:p>
        </p:txBody>
      </p:sp>
      <p:sp>
        <p:nvSpPr>
          <p:cNvPr id="4" name="Espaço Reservado para Número de Slide 3"/>
          <p:cNvSpPr>
            <a:spLocks noGrp="1"/>
          </p:cNvSpPr>
          <p:nvPr>
            <p:ph type="sldNum" sz="quarter" idx="10"/>
          </p:nvPr>
        </p:nvSpPr>
        <p:spPr/>
        <p:txBody>
          <a:bodyPr/>
          <a:lstStyle/>
          <a:p>
            <a:fld id="{27527B87-4F21-42A6-8241-D2C2A913E312}" type="slidenum">
              <a:rPr lang="pt-BR" smtClean="0"/>
              <a:t>5</a:t>
            </a:fld>
            <a:endParaRPr lang="pt-BR"/>
          </a:p>
        </p:txBody>
      </p:sp>
    </p:spTree>
    <p:extLst>
      <p:ext uri="{BB962C8B-B14F-4D97-AF65-F5344CB8AC3E}">
        <p14:creationId xmlns:p14="http://schemas.microsoft.com/office/powerpoint/2010/main" val="282766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982380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t-BR" smtClean="0"/>
              <a:t>Clique para editar o título mestre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Date Placeholder 2"/>
          <p:cNvSpPr>
            <a:spLocks noGrp="1"/>
          </p:cNvSpPr>
          <p:nvPr>
            <p:ph type="dt" sz="half" idx="10"/>
          </p:nvPr>
        </p:nvSpPr>
        <p:spPr/>
        <p:txBody>
          <a:bodyPr/>
          <a:lstStyle/>
          <a:p>
            <a:fld id="{82BA813A-FA08-40A1-ADA2-125750A27781}" type="datetime1">
              <a:rPr lang="pt-BR" smtClean="0"/>
              <a:t>28/07/2020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397897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E9DE959-D359-4F39-970F-FC01C5400E98}"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198819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E229C1C-F04D-497B-905C-4F071CF90536}"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676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CB2CFB4-2507-4E2F-986B-25D81778DF2C}"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18795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3937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32597555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18463266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30822581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F1ECA2-403E-4E95-8D77-93502B68E655}"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647144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07B8836-F19A-439B-A940-FB8BBF350BAF}" type="datetime1">
              <a:rPr lang="pt-BR" smtClean="0"/>
              <a:t>28/07/2020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84740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BR" smtClean="0"/>
              <a:t>Clique para editar o título mestre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A1502B8-D6E2-459B-9441-A4A1C73C9A2E}" type="datetime1">
              <a:rPr lang="pt-BR" smtClean="0"/>
              <a:t>28/07/2020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35500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BR" smtClean="0"/>
              <a:t>Clique para editar o título mestre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AD874B1-E312-4815-9A15-E3C2C61A4E2B}" type="datetime1">
              <a:rPr lang="pt-BR" smtClean="0"/>
              <a:t>28/07/2020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25460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8F1ECA2-403E-4E95-8D77-93502B68E655}" type="datetime1">
              <a:rPr lang="pt-BR" smtClean="0"/>
              <a:t>28/07/2020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31991870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B884C-1353-4DA3-8A6B-0389F8F744A2}" type="datetime1">
              <a:rPr lang="pt-BR" smtClean="0"/>
              <a:t>28/07/2020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210490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2466264-E13B-4289-AFC0-3BBFB5FA8D5B}" type="datetime1">
              <a:rPr lang="pt-BR" smtClean="0"/>
              <a:t>28/07/2020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195863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18A396C-AD57-42B8-B9C4-F25CF8F231F1}" type="datetime1">
              <a:rPr lang="pt-BR" smtClean="0"/>
              <a:t>28/07/2020</a:t>
            </a:fld>
            <a:endParaRPr lang="pt-BR"/>
          </a:p>
        </p:txBody>
      </p:sp>
      <p:sp>
        <p:nvSpPr>
          <p:cNvPr id="6" name="Footer Placeholder 5"/>
          <p:cNvSpPr>
            <a:spLocks noGrp="1"/>
          </p:cNvSpPr>
          <p:nvPr>
            <p:ph type="ftr" sz="quarter" idx="11"/>
          </p:nvPr>
        </p:nvSpPr>
        <p:spPr>
          <a:xfrm>
            <a:off x="533400" y="6172200"/>
            <a:ext cx="5811724" cy="365125"/>
          </a:xfrm>
        </p:spPr>
        <p:txBody>
          <a:bodyPr/>
          <a:lstStyle/>
          <a:p>
            <a:endParaRPr lang="pt-BR"/>
          </a:p>
        </p:txBody>
      </p:sp>
      <p:sp>
        <p:nvSpPr>
          <p:cNvPr id="7" name="Slide Number Placeholder 6"/>
          <p:cNvSpPr>
            <a:spLocks noGrp="1"/>
          </p:cNvSpPr>
          <p:nvPr>
            <p:ph type="sldNum" sz="quarter" idx="12"/>
          </p:nvPr>
        </p:nvSpPr>
        <p:spPr/>
        <p:txBody>
          <a:bodyPr/>
          <a:lstStyle/>
          <a:p>
            <a:fld id="{EF2DDB29-8DB7-41CB-8B73-B76D9B2EB049}" type="slidenum">
              <a:rPr lang="pt-BR" smtClean="0"/>
              <a:pPr/>
              <a:t>‹nº›</a:t>
            </a:fld>
            <a:endParaRPr lang="pt-BR"/>
          </a:p>
        </p:txBody>
      </p:sp>
    </p:spTree>
    <p:extLst>
      <p:ext uri="{BB962C8B-B14F-4D97-AF65-F5344CB8AC3E}">
        <p14:creationId xmlns:p14="http://schemas.microsoft.com/office/powerpoint/2010/main" val="112900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8F1ECA2-403E-4E95-8D77-93502B68E655}" type="datetime1">
              <a:rPr lang="pt-BR" smtClean="0"/>
              <a:t>28/07/2020</a:t>
            </a:fld>
            <a:endParaRPr lang="pt-B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t-B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F2DDB29-8DB7-41CB-8B73-B76D9B2EB049}" type="slidenum">
              <a:rPr lang="pt-BR" smtClean="0"/>
              <a:pPr/>
              <a:t>‹nº›</a:t>
            </a:fld>
            <a:endParaRPr lang="pt-BR"/>
          </a:p>
        </p:txBody>
      </p:sp>
    </p:spTree>
    <p:extLst>
      <p:ext uri="{BB962C8B-B14F-4D97-AF65-F5344CB8AC3E}">
        <p14:creationId xmlns:p14="http://schemas.microsoft.com/office/powerpoint/2010/main" val="4171472358"/>
      </p:ext>
    </p:extLst>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1.emf"/><Relationship Id="rId4" Type="http://schemas.openxmlformats.org/officeDocument/2006/relationships/image" Target="../media/image2.png"/><Relationship Id="rId9" Type="http://schemas.openxmlformats.org/officeDocument/2006/relationships/package" Target="../embeddings/Documento_do_Microsoft_Word1.docx"/></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ordeiromarilise@gmail.com" TargetMode="External"/><Relationship Id="rId2" Type="http://schemas.openxmlformats.org/officeDocument/2006/relationships/hyperlink" Target="mailto:clarice_prof@Hotmail.co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14282" y="228600"/>
            <a:ext cx="8170148" cy="752128"/>
          </a:xfrm>
        </p:spPr>
        <p:txBody>
          <a:bodyPr>
            <a:normAutofit/>
          </a:bodyPr>
          <a:lstStyle/>
          <a:p>
            <a:pPr algn="ctr"/>
            <a:r>
              <a:rPr lang="pt-BR" sz="2000" b="1" dirty="0" smtClean="0">
                <a:latin typeface="Arial" panose="020B0604020202020204" pitchFamily="34" charset="0"/>
                <a:cs typeface="Arial" panose="020B0604020202020204" pitchFamily="34" charset="0"/>
              </a:rPr>
              <a:t>VII PGP-PR</a:t>
            </a:r>
            <a:endParaRPr lang="pt-BR" sz="2000" b="1" dirty="0">
              <a:latin typeface="Arial" panose="020B0604020202020204" pitchFamily="34" charset="0"/>
              <a:cs typeface="Arial" panose="020B0604020202020204" pitchFamily="34" charset="0"/>
            </a:endParaRPr>
          </a:p>
        </p:txBody>
      </p:sp>
      <p:sp>
        <p:nvSpPr>
          <p:cNvPr id="5" name="Espaço Reservado para Conteúdo 4"/>
          <p:cNvSpPr>
            <a:spLocks noGrp="1"/>
          </p:cNvSpPr>
          <p:nvPr>
            <p:ph idx="1"/>
          </p:nvPr>
        </p:nvSpPr>
        <p:spPr>
          <a:xfrm>
            <a:off x="323528" y="1196752"/>
            <a:ext cx="6408712" cy="4392488"/>
          </a:xfrm>
        </p:spPr>
        <p:txBody>
          <a:bodyPr>
            <a:noAutofit/>
          </a:bodyPr>
          <a:lstStyle/>
          <a:p>
            <a:pPr algn="ctr">
              <a:buNone/>
            </a:pPr>
            <a:r>
              <a:rPr lang="pt-BR" sz="1800" b="1" dirty="0" smtClean="0">
                <a:solidFill>
                  <a:srgbClr val="FF0000"/>
                </a:solidFill>
                <a:latin typeface="Arial" panose="020B0604020202020204" pitchFamily="34" charset="0"/>
                <a:cs typeface="Arial" panose="020B0604020202020204" pitchFamily="34" charset="0"/>
              </a:rPr>
              <a:t>PROJETO</a:t>
            </a:r>
          </a:p>
          <a:p>
            <a:pPr algn="ctr">
              <a:buNone/>
            </a:pPr>
            <a:r>
              <a:rPr lang="pt-BR" sz="1800" b="1" dirty="0" smtClean="0">
                <a:solidFill>
                  <a:schemeClr val="bg1"/>
                </a:solidFill>
                <a:latin typeface="Arial" panose="020B0604020202020204" pitchFamily="34" charset="0"/>
                <a:cs typeface="Arial" panose="020B0604020202020204" pitchFamily="34" charset="0"/>
              </a:rPr>
              <a:t>Do lixo a cidadania </a:t>
            </a:r>
          </a:p>
          <a:p>
            <a:pPr algn="ctr">
              <a:buNone/>
            </a:pPr>
            <a:endParaRPr lang="pt-BR" sz="1800" b="1" dirty="0">
              <a:latin typeface="Arial" panose="020B0604020202020204" pitchFamily="34" charset="0"/>
              <a:cs typeface="Arial" panose="020B0604020202020204" pitchFamily="34" charset="0"/>
            </a:endParaRPr>
          </a:p>
          <a:p>
            <a:r>
              <a:rPr lang="pt-BR" sz="1800" b="1" dirty="0">
                <a:solidFill>
                  <a:srgbClr val="FF0000"/>
                </a:solidFill>
                <a:latin typeface="Arial" panose="020B0604020202020204" pitchFamily="34" charset="0"/>
                <a:cs typeface="Arial" panose="020B0604020202020204" pitchFamily="34" charset="0"/>
              </a:rPr>
              <a:t>Município</a:t>
            </a:r>
            <a:r>
              <a:rPr lang="pt-BR" sz="1800" b="1" dirty="0" smtClean="0">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Diamante do Sul </a:t>
            </a:r>
          </a:p>
          <a:p>
            <a:r>
              <a:rPr lang="pt-BR" sz="1800" b="1" dirty="0" smtClean="0">
                <a:solidFill>
                  <a:srgbClr val="FF0000"/>
                </a:solidFill>
                <a:latin typeface="Arial" panose="020B0604020202020204" pitchFamily="34" charset="0"/>
                <a:cs typeface="Arial" panose="020B0604020202020204" pitchFamily="34" charset="0"/>
              </a:rPr>
              <a:t>Função </a:t>
            </a:r>
            <a:r>
              <a:rPr lang="pt-BR" sz="1800" b="1" dirty="0">
                <a:solidFill>
                  <a:srgbClr val="FF0000"/>
                </a:solidFill>
                <a:latin typeface="Arial" panose="020B0604020202020204" pitchFamily="34" charset="0"/>
                <a:cs typeface="Arial" panose="020B0604020202020204" pitchFamily="34" charset="0"/>
              </a:rPr>
              <a:t>de Governo</a:t>
            </a:r>
            <a:r>
              <a:rPr lang="pt-BR" sz="1800" b="1" dirty="0" smtClean="0">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Educação</a:t>
            </a:r>
          </a:p>
          <a:p>
            <a:r>
              <a:rPr lang="pt-BR" sz="1800" b="1" dirty="0" smtClean="0">
                <a:solidFill>
                  <a:srgbClr val="FF0000"/>
                </a:solidFill>
                <a:latin typeface="Arial" panose="020B0604020202020204" pitchFamily="34" charset="0"/>
                <a:cs typeface="Arial" panose="020B0604020202020204" pitchFamily="34" charset="0"/>
              </a:rPr>
              <a:t>Avaliador</a:t>
            </a:r>
            <a:r>
              <a:rPr lang="pt-BR" sz="1800" b="1" dirty="0" smtClean="0">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MOACIR BORGES DA SILVA – 13ª DRR</a:t>
            </a:r>
          </a:p>
          <a:p>
            <a:endParaRPr lang="pt-BR" sz="1800" b="1" dirty="0">
              <a:solidFill>
                <a:schemeClr val="bg1"/>
              </a:solidFill>
              <a:latin typeface="Arial" panose="020B0604020202020204" pitchFamily="34" charset="0"/>
              <a:cs typeface="Arial" panose="020B0604020202020204" pitchFamily="34" charset="0"/>
            </a:endParaRPr>
          </a:p>
          <a:p>
            <a:endParaRPr lang="pt-BR" sz="1800" b="1" dirty="0" smtClean="0">
              <a:solidFill>
                <a:schemeClr val="bg1"/>
              </a:solidFill>
              <a:latin typeface="Arial" panose="020B0604020202020204" pitchFamily="34" charset="0"/>
              <a:cs typeface="Arial" panose="020B0604020202020204" pitchFamily="34" charset="0"/>
            </a:endParaRPr>
          </a:p>
          <a:p>
            <a:endParaRPr lang="pt-BR" sz="1800" b="1" dirty="0">
              <a:solidFill>
                <a:schemeClr val="bg1"/>
              </a:solidFill>
              <a:latin typeface="Arial" panose="020B0604020202020204" pitchFamily="34" charset="0"/>
              <a:cs typeface="Arial" panose="020B0604020202020204" pitchFamily="34" charset="0"/>
            </a:endParaRPr>
          </a:p>
          <a:p>
            <a:endParaRPr lang="pt-BR" sz="1800" b="1" dirty="0" smtClean="0">
              <a:solidFill>
                <a:schemeClr val="bg1"/>
              </a:solidFill>
              <a:latin typeface="Arial" panose="020B0604020202020204" pitchFamily="34" charset="0"/>
              <a:cs typeface="Arial" panose="020B0604020202020204" pitchFamily="34" charset="0"/>
            </a:endParaRPr>
          </a:p>
          <a:p>
            <a:endParaRPr lang="pt-BR" sz="1800" b="1" dirty="0" smtClean="0">
              <a:solidFill>
                <a:schemeClr val="bg1"/>
              </a:solidFill>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p:txBody>
      </p:sp>
      <p:pic>
        <p:nvPicPr>
          <p:cNvPr id="6" name="Imagem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2" name="Imagem 1"/>
          <p:cNvPicPr>
            <a:picLocks noChangeAspect="1"/>
          </p:cNvPicPr>
          <p:nvPr/>
        </p:nvPicPr>
        <p:blipFill>
          <a:blip r:embed="rId5"/>
          <a:stretch>
            <a:fillRect/>
          </a:stretch>
        </p:blipFill>
        <p:spPr>
          <a:xfrm>
            <a:off x="14389026" y="649955"/>
            <a:ext cx="495996" cy="252861"/>
          </a:xfrm>
          <a:prstGeom prst="rect">
            <a:avLst/>
          </a:prstGeom>
        </p:spPr>
      </p:pic>
      <p:pic>
        <p:nvPicPr>
          <p:cNvPr id="1026" name="Picture 2" descr="logo prefeitura diaman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05203"/>
            <a:ext cx="1701800" cy="59934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blob:https://web.whatsapp.com/0cde16dc-e5ae-4b46-b338-eb5b174facd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Image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1209328"/>
            <a:ext cx="2571082" cy="5290973"/>
          </a:xfrm>
          <a:prstGeom prst="rect">
            <a:avLst/>
          </a:prstGeom>
        </p:spPr>
      </p:pic>
      <p:pic>
        <p:nvPicPr>
          <p:cNvPr id="8" name="Image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010" y="4118405"/>
            <a:ext cx="4800988" cy="2262774"/>
          </a:xfrm>
          <a:prstGeom prst="rect">
            <a:avLst/>
          </a:prstGeom>
        </p:spPr>
      </p:pic>
      <p:graphicFrame>
        <p:nvGraphicFramePr>
          <p:cNvPr id="9" name="Objeto 8"/>
          <p:cNvGraphicFramePr>
            <a:graphicFrameLocks noChangeAspect="1"/>
          </p:cNvGraphicFramePr>
          <p:nvPr>
            <p:extLst>
              <p:ext uri="{D42A27DB-BD31-4B8C-83A1-F6EECF244321}">
                <p14:modId xmlns:p14="http://schemas.microsoft.com/office/powerpoint/2010/main" val="4125107242"/>
              </p:ext>
            </p:extLst>
          </p:nvPr>
        </p:nvGraphicFramePr>
        <p:xfrm>
          <a:off x="11698288" y="5761038"/>
          <a:ext cx="2841625" cy="4064000"/>
        </p:xfrm>
        <a:graphic>
          <a:graphicData uri="http://schemas.openxmlformats.org/presentationml/2006/ole">
            <mc:AlternateContent xmlns:mc="http://schemas.openxmlformats.org/markup-compatibility/2006">
              <mc:Choice xmlns:v="urn:schemas-microsoft-com:vml" Requires="v">
                <p:oleObj spid="_x0000_s1030" name="Documento" r:id="rId9" imgW="6135736" imgH="8773956" progId="Word.Document.12">
                  <p:embed/>
                </p:oleObj>
              </mc:Choice>
              <mc:Fallback>
                <p:oleObj name="Documento" r:id="rId9" imgW="6135736" imgH="8773956" progId="Word.Document.12">
                  <p:embed/>
                  <p:pic>
                    <p:nvPicPr>
                      <p:cNvPr id="0" name=""/>
                      <p:cNvPicPr/>
                      <p:nvPr/>
                    </p:nvPicPr>
                    <p:blipFill>
                      <a:blip r:embed="rId10"/>
                      <a:stretch>
                        <a:fillRect/>
                      </a:stretch>
                    </p:blipFill>
                    <p:spPr>
                      <a:xfrm>
                        <a:off x="11698288" y="5761038"/>
                        <a:ext cx="2841625" cy="4064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048" y="872946"/>
            <a:ext cx="7772868" cy="794257"/>
          </a:xfrm>
        </p:spPr>
        <p:txBody>
          <a:bodyPr>
            <a:normAutofit/>
          </a:bodyPr>
          <a:lstStyle/>
          <a:p>
            <a:pPr algn="ctr"/>
            <a:r>
              <a:rPr lang="pt-BR" sz="2000" b="1" dirty="0" smtClean="0">
                <a:latin typeface="Arial" panose="020B0604020202020204" pitchFamily="34" charset="0"/>
                <a:cs typeface="Arial" panose="020B0604020202020204" pitchFamily="34" charset="0"/>
              </a:rPr>
              <a:t>CRONOGRAMA</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70405" y="1453888"/>
            <a:ext cx="7772870" cy="4751148"/>
          </a:xfrm>
        </p:spPr>
        <p:txBody>
          <a:bodyPr>
            <a:normAutofit/>
          </a:bodyPr>
          <a:lstStyle/>
          <a:p>
            <a:endParaRPr lang="pt-BR" sz="1800" dirty="0" smtClean="0">
              <a:latin typeface="Arial" panose="020B0604020202020204" pitchFamily="34" charset="0"/>
              <a:cs typeface="Arial" panose="020B0604020202020204" pitchFamily="34" charset="0"/>
            </a:endParaRPr>
          </a:p>
          <a:p>
            <a:pPr algn="just"/>
            <a:r>
              <a:rPr lang="pt-BR" sz="1900" b="1" dirty="0" smtClean="0">
                <a:solidFill>
                  <a:schemeClr val="bg1"/>
                </a:solidFill>
                <a:latin typeface="Arial" panose="020B0604020202020204" pitchFamily="34" charset="0"/>
                <a:cs typeface="Arial" panose="020B0604020202020204" pitchFamily="34" charset="0"/>
              </a:rPr>
              <a:t>INÍCIO: no ano de 2019 teve-se início e se mantem ativo até o ano atual(2020).</a:t>
            </a:r>
          </a:p>
          <a:p>
            <a:pPr algn="just"/>
            <a:endParaRPr lang="pt-BR" sz="1900" b="1" dirty="0" smtClean="0">
              <a:solidFill>
                <a:schemeClr val="bg1"/>
              </a:solidFill>
              <a:latin typeface="Arial" panose="020B0604020202020204" pitchFamily="34" charset="0"/>
              <a:cs typeface="Arial" panose="020B0604020202020204" pitchFamily="34" charset="0"/>
            </a:endParaRPr>
          </a:p>
          <a:p>
            <a:pPr algn="just"/>
            <a:r>
              <a:rPr lang="pt-BR" sz="1900" b="1" dirty="0" smtClean="0">
                <a:solidFill>
                  <a:schemeClr val="bg1"/>
                </a:solidFill>
                <a:latin typeface="Arial" panose="020B0604020202020204" pitchFamily="34" charset="0"/>
                <a:cs typeface="Arial" panose="020B0604020202020204" pitchFamily="34" charset="0"/>
              </a:rPr>
              <a:t>EXECUÇÃO (ETAPAS): primeiro foi realizado palestras, vídeos e entrevistas, no segundo momento trabalho de conscientização sobre meio ambiente, na etapa 3 buscamos parceria com Instituto de Desenvolvimento Rural do Paraná (IDR-PR) (Antiga Emater) na revitalização de espaço, criação da horta e construção da cisterna, adubação adequada do solo e plantio de mudas medicinais, frutíferas, hortaliças e </a:t>
            </a:r>
            <a:r>
              <a:rPr lang="pt-BR" sz="1900" b="1" dirty="0" smtClean="0">
                <a:solidFill>
                  <a:schemeClr val="bg1"/>
                </a:solidFill>
                <a:latin typeface="Arial" panose="020B0604020202020204" pitchFamily="34" charset="0"/>
                <a:cs typeface="Arial" panose="020B0604020202020204" pitchFamily="34" charset="0"/>
              </a:rPr>
              <a:t>ornamentais e também a compra de ferramentas.</a:t>
            </a:r>
            <a:endParaRPr lang="pt-BR" sz="1900" b="1" dirty="0">
              <a:solidFill>
                <a:schemeClr val="bg1"/>
              </a:solidFill>
              <a:latin typeface="Arial" panose="020B0604020202020204" pitchFamily="34" charset="0"/>
              <a:cs typeface="Arial" panose="020B0604020202020204" pitchFamily="34" charset="0"/>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452320" y="80397"/>
            <a:ext cx="1554615" cy="792549"/>
          </a:xfrm>
          <a:prstGeom prst="rect">
            <a:avLst/>
          </a:prstGeom>
        </p:spPr>
      </p:pic>
      <p:sp>
        <p:nvSpPr>
          <p:cNvPr id="6" name="Retângulo 5"/>
          <p:cNvSpPr/>
          <p:nvPr/>
        </p:nvSpPr>
        <p:spPr>
          <a:xfrm>
            <a:off x="3946961" y="292006"/>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27" y="78690"/>
            <a:ext cx="1701800" cy="79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5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6457" y="1052736"/>
            <a:ext cx="7631084" cy="5544616"/>
          </a:xfrm>
        </p:spPr>
        <p:txBody>
          <a:bodyPr>
            <a:normAutofit/>
          </a:bodyPr>
          <a:lstStyle/>
          <a:p>
            <a:pPr algn="just"/>
            <a:r>
              <a:rPr lang="pt-BR" sz="1800" b="1" dirty="0" smtClean="0">
                <a:solidFill>
                  <a:schemeClr val="bg1"/>
                </a:solidFill>
                <a:latin typeface="Arial" panose="020B0604020202020204" pitchFamily="34" charset="0"/>
                <a:cs typeface="Arial" panose="020B0604020202020204" pitchFamily="34" charset="0"/>
              </a:rPr>
              <a:t>Em seguida pomos em prática o projeto através da coleta dos materiais no comércio e a venda dos mesmos, após foi realizada a compra das frutas, verduras e legumes para podermos assim trocar esses produtos com os alunos no dia determinado pelas executoras do projeto. Sendo assim, as crianças juntam por um determinado tempo os materiais recicláveis existentes em suas residências e trazem para a escola onde é feita a troca e assim o processo se repete. </a:t>
            </a:r>
            <a:endParaRPr lang="pt-BR" sz="1800" b="1" dirty="0">
              <a:solidFill>
                <a:schemeClr val="bg1"/>
              </a:solidFill>
              <a:latin typeface="Arial" panose="020B0604020202020204" pitchFamily="34" charset="0"/>
              <a:cs typeface="Arial" panose="020B0604020202020204" pitchFamily="34" charset="0"/>
            </a:endParaRPr>
          </a:p>
          <a:p>
            <a:pPr algn="just"/>
            <a:r>
              <a:rPr lang="pt-BR" sz="1800" b="1" dirty="0" smtClean="0">
                <a:solidFill>
                  <a:schemeClr val="bg1"/>
                </a:solidFill>
                <a:latin typeface="Arial" panose="020B0604020202020204" pitchFamily="34" charset="0"/>
                <a:cs typeface="Arial" panose="020B0604020202020204" pitchFamily="34" charset="0"/>
              </a:rPr>
              <a:t> </a:t>
            </a:r>
            <a:r>
              <a:rPr lang="pt-BR" sz="1800" b="1" dirty="0">
                <a:solidFill>
                  <a:schemeClr val="bg1"/>
                </a:solidFill>
                <a:latin typeface="Arial" panose="020B0604020202020204" pitchFamily="34" charset="0"/>
                <a:cs typeface="Arial" panose="020B0604020202020204" pitchFamily="34" charset="0"/>
              </a:rPr>
              <a:t>J</a:t>
            </a:r>
            <a:r>
              <a:rPr lang="pt-BR" sz="1800" b="1" dirty="0" smtClean="0">
                <a:solidFill>
                  <a:schemeClr val="bg1"/>
                </a:solidFill>
                <a:latin typeface="Arial" panose="020B0604020202020204" pitchFamily="34" charset="0"/>
                <a:cs typeface="Arial" panose="020B0604020202020204" pitchFamily="34" charset="0"/>
              </a:rPr>
              <a:t>untando o material reciclável descartados do comércio com os dos alunos, novas compras são realizadas tanto da agricultura familiar como dos supermercados podendo contar também com alguns produtos já produzidos na horta da escola.</a:t>
            </a:r>
          </a:p>
          <a:p>
            <a:pPr algn="just"/>
            <a:endParaRPr lang="pt-BR" sz="2100" b="1" dirty="0">
              <a:solidFill>
                <a:schemeClr val="bg1"/>
              </a:solidFill>
              <a:latin typeface="Arial" panose="020B0604020202020204" pitchFamily="34" charset="0"/>
              <a:cs typeface="Arial" panose="020B0604020202020204" pitchFamily="34" charset="0"/>
            </a:endParaRPr>
          </a:p>
          <a:p>
            <a:pPr algn="just"/>
            <a:r>
              <a:rPr lang="pt-BR" sz="2100" b="1" dirty="0">
                <a:solidFill>
                  <a:schemeClr val="bg1"/>
                </a:solidFill>
                <a:latin typeface="Arial" panose="020B0604020202020204" pitchFamily="34" charset="0"/>
                <a:cs typeface="Arial" panose="020B0604020202020204" pitchFamily="34" charset="0"/>
              </a:rPr>
              <a:t>FINALIZAÇÃO: A coleta e troca de alimentos contínuos.</a:t>
            </a:r>
          </a:p>
          <a:p>
            <a:endParaRPr lang="pt-BR" dirty="0">
              <a:solidFill>
                <a:schemeClr val="bg1"/>
              </a:solidFill>
            </a:endParaRPr>
          </a:p>
        </p:txBody>
      </p:sp>
    </p:spTree>
    <p:extLst>
      <p:ext uri="{BB962C8B-B14F-4D97-AF65-F5344CB8AC3E}">
        <p14:creationId xmlns:p14="http://schemas.microsoft.com/office/powerpoint/2010/main" val="1034975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026" y="639772"/>
            <a:ext cx="7772868" cy="794257"/>
          </a:xfrm>
        </p:spPr>
        <p:txBody>
          <a:bodyPr>
            <a:normAutofit/>
          </a:bodyPr>
          <a:lstStyle/>
          <a:p>
            <a:pPr algn="ctr"/>
            <a:r>
              <a:rPr lang="pt-BR" sz="2000" b="1" dirty="0" smtClean="0">
                <a:latin typeface="Arial" panose="020B0604020202020204" pitchFamily="34" charset="0"/>
                <a:cs typeface="Arial" panose="020B0604020202020204" pitchFamily="34" charset="0"/>
              </a:rPr>
              <a:t>Gerenciamento do projeto</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5330" y="1484784"/>
            <a:ext cx="7772870" cy="4680520"/>
          </a:xfrm>
        </p:spPr>
        <p:txBody>
          <a:bodyPr>
            <a:normAutofit/>
          </a:bodyPr>
          <a:lstStyle/>
          <a:p>
            <a:endParaRPr lang="pt-BR" sz="1800" dirty="0" smtClean="0">
              <a:latin typeface="Arial" panose="020B0604020202020204" pitchFamily="34" charset="0"/>
              <a:cs typeface="Arial" panose="020B0604020202020204" pitchFamily="34" charset="0"/>
            </a:endParaRPr>
          </a:p>
          <a:p>
            <a:pPr algn="just"/>
            <a:r>
              <a:rPr lang="pt-BR" sz="1800" b="1" dirty="0" smtClean="0">
                <a:solidFill>
                  <a:schemeClr val="bg1"/>
                </a:solidFill>
                <a:latin typeface="Arial" panose="020B0604020202020204" pitchFamily="34" charset="0"/>
                <a:cs typeface="Arial" panose="020B0604020202020204" pitchFamily="34" charset="0"/>
              </a:rPr>
              <a:t>Reuniões (atas...): reuniões e debates </a:t>
            </a:r>
          </a:p>
          <a:p>
            <a:pPr algn="just"/>
            <a:endParaRPr lang="pt-BR" sz="1800" b="1" dirty="0" smtClean="0">
              <a:solidFill>
                <a:schemeClr val="bg1"/>
              </a:solidFill>
              <a:latin typeface="Arial" panose="020B0604020202020204" pitchFamily="34" charset="0"/>
              <a:cs typeface="Arial" panose="020B0604020202020204" pitchFamily="34" charset="0"/>
            </a:endParaRPr>
          </a:p>
          <a:p>
            <a:pPr algn="just"/>
            <a:r>
              <a:rPr lang="pt-BR" sz="1800" b="1" dirty="0" smtClean="0">
                <a:solidFill>
                  <a:schemeClr val="bg1"/>
                </a:solidFill>
                <a:latin typeface="Arial" panose="020B0604020202020204" pitchFamily="34" charset="0"/>
                <a:cs typeface="Arial" panose="020B0604020202020204" pitchFamily="34" charset="0"/>
              </a:rPr>
              <a:t>- Secretaria </a:t>
            </a:r>
            <a:r>
              <a:rPr lang="pt-BR" sz="1800" b="1" cap="none" dirty="0" smtClean="0">
                <a:solidFill>
                  <a:schemeClr val="bg1"/>
                </a:solidFill>
                <a:latin typeface="Arial" panose="020B0604020202020204" pitchFamily="34" charset="0"/>
                <a:cs typeface="Arial" panose="020B0604020202020204" pitchFamily="34" charset="0"/>
              </a:rPr>
              <a:t>e </a:t>
            </a:r>
            <a:r>
              <a:rPr lang="pt-BR" sz="1800" b="1" dirty="0" smtClean="0">
                <a:solidFill>
                  <a:schemeClr val="bg1"/>
                </a:solidFill>
                <a:latin typeface="Arial" panose="020B0604020202020204" pitchFamily="34" charset="0"/>
                <a:cs typeface="Arial" panose="020B0604020202020204" pitchFamily="34" charset="0"/>
              </a:rPr>
              <a:t>equipes: de Viação e Obras, Saúde, Educação</a:t>
            </a:r>
            <a:r>
              <a:rPr lang="pt-BR" sz="1800" b="1" dirty="0">
                <a:solidFill>
                  <a:schemeClr val="bg1"/>
                </a:solidFill>
                <a:latin typeface="Arial" panose="020B0604020202020204" pitchFamily="34" charset="0"/>
                <a:cs typeface="Arial" panose="020B0604020202020204" pitchFamily="34" charset="0"/>
              </a:rPr>
              <a:t>, C</a:t>
            </a:r>
            <a:r>
              <a:rPr lang="pt-BR" sz="1800" b="1" dirty="0" smtClean="0">
                <a:solidFill>
                  <a:schemeClr val="bg1"/>
                </a:solidFill>
                <a:latin typeface="Arial" panose="020B0604020202020204" pitchFamily="34" charset="0"/>
                <a:cs typeface="Arial" panose="020B0604020202020204" pitchFamily="34" charset="0"/>
              </a:rPr>
              <a:t>onselho </a:t>
            </a:r>
            <a:r>
              <a:rPr lang="pt-BR" sz="1800" b="1" dirty="0">
                <a:solidFill>
                  <a:schemeClr val="bg1"/>
                </a:solidFill>
                <a:latin typeface="Arial" panose="020B0604020202020204" pitchFamily="34" charset="0"/>
                <a:cs typeface="Arial" panose="020B0604020202020204" pitchFamily="34" charset="0"/>
              </a:rPr>
              <a:t>da </a:t>
            </a:r>
            <a:r>
              <a:rPr lang="pt-BR" sz="1800" b="1" dirty="0" smtClean="0">
                <a:solidFill>
                  <a:schemeClr val="bg1"/>
                </a:solidFill>
                <a:latin typeface="Arial" panose="020B0604020202020204" pitchFamily="34" charset="0"/>
                <a:cs typeface="Arial" panose="020B0604020202020204" pitchFamily="34" charset="0"/>
              </a:rPr>
              <a:t>Alimentação </a:t>
            </a:r>
            <a:r>
              <a:rPr lang="pt-BR" sz="1800" b="1" dirty="0">
                <a:solidFill>
                  <a:schemeClr val="bg1"/>
                </a:solidFill>
                <a:latin typeface="Arial" panose="020B0604020202020204" pitchFamily="34" charset="0"/>
                <a:cs typeface="Arial" panose="020B0604020202020204" pitchFamily="34" charset="0"/>
              </a:rPr>
              <a:t>E</a:t>
            </a:r>
            <a:r>
              <a:rPr lang="pt-BR" sz="1800" b="1" dirty="0" smtClean="0">
                <a:solidFill>
                  <a:schemeClr val="bg1"/>
                </a:solidFill>
                <a:latin typeface="Arial" panose="020B0604020202020204" pitchFamily="34" charset="0"/>
                <a:cs typeface="Arial" panose="020B0604020202020204" pitchFamily="34" charset="0"/>
              </a:rPr>
              <a:t>scolar.</a:t>
            </a:r>
          </a:p>
          <a:p>
            <a:pPr algn="just"/>
            <a:r>
              <a:rPr lang="pt-BR" sz="1800" b="1" dirty="0" smtClean="0">
                <a:solidFill>
                  <a:schemeClr val="bg1"/>
                </a:solidFill>
                <a:latin typeface="Arial" panose="020B0604020202020204" pitchFamily="34" charset="0"/>
                <a:cs typeface="Arial" panose="020B0604020202020204" pitchFamily="34" charset="0"/>
              </a:rPr>
              <a:t>RESPONSÁVEL PELA EXECUÇÃO DO PROJETO</a:t>
            </a:r>
          </a:p>
          <a:p>
            <a:pPr algn="just"/>
            <a:r>
              <a:rPr lang="pt-BR" sz="1800" b="1" dirty="0" smtClean="0">
                <a:solidFill>
                  <a:schemeClr val="bg1"/>
                </a:solidFill>
                <a:latin typeface="Arial" panose="020B0604020202020204" pitchFamily="34" charset="0"/>
                <a:cs typeface="Arial" panose="020B0604020202020204" pitchFamily="34" charset="0"/>
              </a:rPr>
              <a:t>- Nome: Clarice de Lurdes Barbosa Gomes / </a:t>
            </a:r>
            <a:r>
              <a:rPr lang="pt-BR" sz="1800" b="1" dirty="0" err="1" smtClean="0">
                <a:solidFill>
                  <a:schemeClr val="bg1"/>
                </a:solidFill>
                <a:latin typeface="Arial" panose="020B0604020202020204" pitchFamily="34" charset="0"/>
                <a:cs typeface="Arial" panose="020B0604020202020204" pitchFamily="34" charset="0"/>
              </a:rPr>
              <a:t>Marilise</a:t>
            </a:r>
            <a:r>
              <a:rPr lang="pt-BR" sz="1800" b="1" dirty="0" smtClean="0">
                <a:solidFill>
                  <a:schemeClr val="bg1"/>
                </a:solidFill>
                <a:latin typeface="Arial" panose="020B0604020202020204" pitchFamily="34" charset="0"/>
                <a:cs typeface="Arial" panose="020B0604020202020204" pitchFamily="34" charset="0"/>
              </a:rPr>
              <a:t> da Silva Cordeiro / </a:t>
            </a:r>
            <a:r>
              <a:rPr lang="pt-BR" sz="1800" b="1" dirty="0">
                <a:solidFill>
                  <a:schemeClr val="bg1"/>
                </a:solidFill>
                <a:latin typeface="Arial" panose="020B0604020202020204" pitchFamily="34" charset="0"/>
                <a:cs typeface="Arial" panose="020B0604020202020204" pitchFamily="34" charset="0"/>
              </a:rPr>
              <a:t>S</a:t>
            </a:r>
            <a:r>
              <a:rPr lang="pt-BR" sz="1800" b="1" dirty="0" smtClean="0">
                <a:solidFill>
                  <a:schemeClr val="bg1"/>
                </a:solidFill>
                <a:latin typeface="Arial" panose="020B0604020202020204" pitchFamily="34" charset="0"/>
                <a:cs typeface="Arial" panose="020B0604020202020204" pitchFamily="34" charset="0"/>
              </a:rPr>
              <a:t>ueli dos Santos </a:t>
            </a:r>
            <a:r>
              <a:rPr lang="pt-BR" sz="1800" b="1" dirty="0" err="1" smtClean="0">
                <a:solidFill>
                  <a:schemeClr val="bg1"/>
                </a:solidFill>
                <a:latin typeface="Arial" panose="020B0604020202020204" pitchFamily="34" charset="0"/>
                <a:cs typeface="Arial" panose="020B0604020202020204" pitchFamily="34" charset="0"/>
              </a:rPr>
              <a:t>Cegoski</a:t>
            </a:r>
            <a:endParaRPr lang="pt-BR" sz="1800" b="1" dirty="0" smtClean="0">
              <a:solidFill>
                <a:schemeClr val="bg1"/>
              </a:solidFill>
              <a:latin typeface="Arial" panose="020B0604020202020204" pitchFamily="34" charset="0"/>
              <a:cs typeface="Arial" panose="020B0604020202020204" pitchFamily="34" charset="0"/>
            </a:endParaRPr>
          </a:p>
          <a:p>
            <a:pPr algn="just"/>
            <a:r>
              <a:rPr lang="pt-BR" sz="1800" b="1" cap="none" dirty="0" smtClean="0">
                <a:solidFill>
                  <a:schemeClr val="bg1"/>
                </a:solidFill>
                <a:latin typeface="Arial" panose="020B0604020202020204" pitchFamily="34" charset="0"/>
                <a:cs typeface="Arial" panose="020B0604020202020204" pitchFamily="34" charset="0"/>
              </a:rPr>
              <a:t>- e-mail: </a:t>
            </a:r>
            <a:r>
              <a:rPr lang="pt-BR" sz="1800" b="1" cap="none" dirty="0" smtClean="0">
                <a:solidFill>
                  <a:schemeClr val="bg1"/>
                </a:solidFill>
                <a:latin typeface="Arial" panose="020B0604020202020204" pitchFamily="34" charset="0"/>
                <a:cs typeface="Arial" panose="020B0604020202020204" pitchFamily="34" charset="0"/>
                <a:hlinkClick r:id="rId2"/>
              </a:rPr>
              <a:t>clarice_prof@Hotmail.com</a:t>
            </a:r>
            <a:r>
              <a:rPr lang="pt-BR" sz="1800" b="1" cap="none" dirty="0" smtClean="0">
                <a:solidFill>
                  <a:schemeClr val="bg1"/>
                </a:solidFill>
                <a:latin typeface="Arial" panose="020B0604020202020204" pitchFamily="34" charset="0"/>
                <a:cs typeface="Arial" panose="020B0604020202020204" pitchFamily="34" charset="0"/>
              </a:rPr>
              <a:t>; </a:t>
            </a:r>
            <a:r>
              <a:rPr lang="pt-BR" sz="1800" b="1" cap="none" dirty="0" smtClean="0">
                <a:solidFill>
                  <a:schemeClr val="bg1"/>
                </a:solidFill>
                <a:latin typeface="Arial" panose="020B0604020202020204" pitchFamily="34" charset="0"/>
                <a:cs typeface="Arial" panose="020B0604020202020204" pitchFamily="34" charset="0"/>
                <a:hlinkClick r:id="rId3"/>
              </a:rPr>
              <a:t>cordeiromarilise@gmail.com</a:t>
            </a:r>
            <a:r>
              <a:rPr lang="pt-BR" sz="1800" b="1" cap="none" dirty="0" smtClean="0">
                <a:solidFill>
                  <a:schemeClr val="bg1"/>
                </a:solidFill>
                <a:latin typeface="Arial" panose="020B0604020202020204" pitchFamily="34" charset="0"/>
                <a:cs typeface="Arial" panose="020B0604020202020204" pitchFamily="34" charset="0"/>
              </a:rPr>
              <a:t>; suelicegoski@gmail.com</a:t>
            </a:r>
            <a:endParaRPr lang="pt-BR" sz="1800" b="1" cap="none" dirty="0">
              <a:solidFill>
                <a:schemeClr val="bg1"/>
              </a:solidFill>
              <a:latin typeface="Arial" panose="020B0604020202020204" pitchFamily="34" charset="0"/>
              <a:cs typeface="Arial" panose="020B0604020202020204" pitchFamily="34" charset="0"/>
            </a:endParaRPr>
          </a:p>
          <a:p>
            <a:pPr algn="just"/>
            <a:endParaRPr lang="pt-BR" sz="1800" b="1" cap="none" dirty="0" smtClean="0">
              <a:latin typeface="Arial" panose="020B0604020202020204" pitchFamily="34" charset="0"/>
              <a:cs typeface="Arial" panose="020B0604020202020204" pitchFamily="34" charset="0"/>
            </a:endParaRPr>
          </a:p>
        </p:txBody>
      </p:sp>
      <p:pic>
        <p:nvPicPr>
          <p:cNvPr id="4" name="Imagem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5"/>
          <a:stretch>
            <a:fillRect/>
          </a:stretch>
        </p:blipFill>
        <p:spPr>
          <a:xfrm>
            <a:off x="7575116" y="13801"/>
            <a:ext cx="1554615" cy="792549"/>
          </a:xfrm>
          <a:prstGeom prst="rect">
            <a:avLst/>
          </a:prstGeom>
        </p:spPr>
      </p:pic>
      <p:sp>
        <p:nvSpPr>
          <p:cNvPr id="6" name="Retângulo 5"/>
          <p:cNvSpPr/>
          <p:nvPr/>
        </p:nvSpPr>
        <p:spPr>
          <a:xfrm>
            <a:off x="4008359" y="270510"/>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8727" y="78690"/>
            <a:ext cx="1701800" cy="79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4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343" y="728114"/>
            <a:ext cx="7773338" cy="722250"/>
          </a:xfrm>
        </p:spPr>
        <p:txBody>
          <a:bodyPr>
            <a:normAutofit/>
          </a:bodyPr>
          <a:lstStyle/>
          <a:p>
            <a:pPr algn="ctr"/>
            <a:r>
              <a:rPr lang="pt-BR" sz="2000" b="1" dirty="0" smtClean="0">
                <a:latin typeface="Arial" panose="020B0604020202020204" pitchFamily="34" charset="0"/>
                <a:cs typeface="Arial" panose="020B0604020202020204" pitchFamily="34" charset="0"/>
              </a:rPr>
              <a:t>CUSTO DO PROJETOS POR BENEFICIÁRIO DIRETO</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61811" y="1340768"/>
            <a:ext cx="7772870" cy="4680520"/>
          </a:xfrm>
        </p:spPr>
        <p:txBody>
          <a:bodyPr>
            <a:normAutofit/>
          </a:bodyPr>
          <a:lstStyle/>
          <a:p>
            <a:r>
              <a:rPr lang="pt-BR" b="1" dirty="0" smtClean="0">
                <a:solidFill>
                  <a:schemeClr val="bg1"/>
                </a:solidFill>
                <a:latin typeface="Arial" panose="020B0604020202020204" pitchFamily="34" charset="0"/>
                <a:cs typeface="Arial" panose="020B0604020202020204" pitchFamily="34" charset="0"/>
              </a:rPr>
              <a:t>Custo do </a:t>
            </a:r>
            <a:r>
              <a:rPr lang="pt-BR" b="1" dirty="0" smtClean="0">
                <a:solidFill>
                  <a:schemeClr val="bg1"/>
                </a:solidFill>
                <a:latin typeface="Arial" panose="020B0604020202020204" pitchFamily="34" charset="0"/>
                <a:cs typeface="Arial" panose="020B0604020202020204" pitchFamily="34" charset="0"/>
              </a:rPr>
              <a:t>projeto: R$ 4.519,15</a:t>
            </a:r>
            <a:endParaRPr lang="pt-BR" b="1" dirty="0" smtClean="0">
              <a:solidFill>
                <a:schemeClr val="bg1"/>
              </a:solidFill>
              <a:latin typeface="Arial" panose="020B0604020202020204" pitchFamily="34" charset="0"/>
              <a:cs typeface="Arial" panose="020B0604020202020204" pitchFamily="34" charset="0"/>
            </a:endParaRPr>
          </a:p>
          <a:p>
            <a:r>
              <a:rPr lang="pt-BR" b="1" dirty="0" smtClean="0">
                <a:solidFill>
                  <a:schemeClr val="bg1"/>
                </a:solidFill>
                <a:latin typeface="Arial" panose="020B0604020202020204" pitchFamily="34" charset="0"/>
                <a:cs typeface="Arial" panose="020B0604020202020204" pitchFamily="34" charset="0"/>
              </a:rPr>
              <a:t>Quem é beneficiado</a:t>
            </a:r>
          </a:p>
          <a:p>
            <a:pPr algn="just"/>
            <a:r>
              <a:rPr lang="pt-BR" b="1" dirty="0">
                <a:solidFill>
                  <a:schemeClr val="bg1"/>
                </a:solidFill>
                <a:latin typeface="Arial" panose="020B0604020202020204" pitchFamily="34" charset="0"/>
                <a:cs typeface="Arial" panose="020B0604020202020204" pitchFamily="34" charset="0"/>
              </a:rPr>
              <a:t>DIRETOS: </a:t>
            </a:r>
            <a:r>
              <a:rPr lang="pt-BR" b="1" dirty="0" smtClean="0">
                <a:solidFill>
                  <a:schemeClr val="bg1"/>
                </a:solidFill>
                <a:latin typeface="Arial" panose="020B0604020202020204" pitchFamily="34" charset="0"/>
                <a:cs typeface="Arial" panose="020B0604020202020204" pitchFamily="34" charset="0"/>
              </a:rPr>
              <a:t>As </a:t>
            </a:r>
            <a:r>
              <a:rPr lang="pt-BR" b="1" dirty="0">
                <a:solidFill>
                  <a:schemeClr val="bg1"/>
                </a:solidFill>
                <a:latin typeface="Arial" panose="020B0604020202020204" pitchFamily="34" charset="0"/>
                <a:cs typeface="Arial" panose="020B0604020202020204" pitchFamily="34" charset="0"/>
              </a:rPr>
              <a:t>famílias dos alunos </a:t>
            </a:r>
            <a:r>
              <a:rPr lang="pt-BR" b="1" dirty="0" smtClean="0">
                <a:solidFill>
                  <a:schemeClr val="bg1"/>
                </a:solidFill>
                <a:latin typeface="Arial" panose="020B0604020202020204" pitchFamily="34" charset="0"/>
                <a:cs typeface="Arial" panose="020B0604020202020204" pitchFamily="34" charset="0"/>
              </a:rPr>
              <a:t> </a:t>
            </a:r>
            <a:r>
              <a:rPr lang="pt-BR" b="1" dirty="0">
                <a:solidFill>
                  <a:schemeClr val="bg1"/>
                </a:solidFill>
                <a:latin typeface="Arial" panose="020B0604020202020204" pitchFamily="34" charset="0"/>
                <a:cs typeface="Arial" panose="020B0604020202020204" pitchFamily="34" charset="0"/>
              </a:rPr>
              <a:t>envolvidas no projeto, </a:t>
            </a:r>
            <a:r>
              <a:rPr lang="pt-BR" b="1" dirty="0" smtClean="0">
                <a:solidFill>
                  <a:schemeClr val="bg1"/>
                </a:solidFill>
                <a:latin typeface="Arial" panose="020B0604020202020204" pitchFamily="34" charset="0"/>
                <a:cs typeface="Arial" panose="020B0604020202020204" pitchFamily="34" charset="0"/>
              </a:rPr>
              <a:t>agricultura </a:t>
            </a:r>
            <a:r>
              <a:rPr lang="pt-BR" b="1" dirty="0">
                <a:solidFill>
                  <a:schemeClr val="bg1"/>
                </a:solidFill>
                <a:latin typeface="Arial" panose="020B0604020202020204" pitchFamily="34" charset="0"/>
                <a:cs typeface="Arial" panose="020B0604020202020204" pitchFamily="34" charset="0"/>
              </a:rPr>
              <a:t>familiar e </a:t>
            </a:r>
            <a:r>
              <a:rPr lang="pt-BR" b="1" dirty="0" smtClean="0">
                <a:solidFill>
                  <a:schemeClr val="bg1"/>
                </a:solidFill>
                <a:latin typeface="Arial" panose="020B0604020202020204" pitchFamily="34" charset="0"/>
                <a:cs typeface="Arial" panose="020B0604020202020204" pitchFamily="34" charset="0"/>
              </a:rPr>
              <a:t>comércio local.</a:t>
            </a:r>
            <a:endParaRPr lang="pt-BR" b="1" dirty="0">
              <a:solidFill>
                <a:schemeClr val="bg1"/>
              </a:solidFill>
              <a:latin typeface="Arial" panose="020B0604020202020204" pitchFamily="34" charset="0"/>
              <a:cs typeface="Arial" panose="020B0604020202020204" pitchFamily="34" charset="0"/>
            </a:endParaRPr>
          </a:p>
          <a:p>
            <a:pPr algn="just"/>
            <a:endParaRPr lang="pt-BR" b="1" dirty="0">
              <a:solidFill>
                <a:schemeClr val="bg1"/>
              </a:solidFill>
              <a:latin typeface="Arial" panose="020B0604020202020204" pitchFamily="34" charset="0"/>
              <a:cs typeface="Arial" panose="020B0604020202020204" pitchFamily="34" charset="0"/>
            </a:endParaRPr>
          </a:p>
          <a:p>
            <a:pPr algn="just"/>
            <a:r>
              <a:rPr lang="pt-BR" b="1" dirty="0">
                <a:solidFill>
                  <a:schemeClr val="bg1"/>
                </a:solidFill>
                <a:latin typeface="Arial" panose="020B0604020202020204" pitchFamily="34" charset="0"/>
                <a:cs typeface="Arial" panose="020B0604020202020204" pitchFamily="34" charset="0"/>
              </a:rPr>
              <a:t>INDIRETOS: </a:t>
            </a:r>
            <a:r>
              <a:rPr lang="pt-BR" b="1" dirty="0" smtClean="0">
                <a:solidFill>
                  <a:schemeClr val="bg1"/>
                </a:solidFill>
                <a:latin typeface="Arial" panose="020B0604020202020204" pitchFamily="34" charset="0"/>
                <a:cs typeface="Arial" panose="020B0604020202020204" pitchFamily="34" charset="0"/>
              </a:rPr>
              <a:t>Comunidade local</a:t>
            </a:r>
            <a:r>
              <a:rPr lang="pt-BR" b="1" dirty="0">
                <a:solidFill>
                  <a:schemeClr val="bg1"/>
                </a:solidFill>
                <a:latin typeface="Arial" panose="020B0604020202020204" pitchFamily="34" charset="0"/>
                <a:cs typeface="Arial" panose="020B0604020202020204" pitchFamily="34" charset="0"/>
              </a:rPr>
              <a:t> </a:t>
            </a:r>
            <a:r>
              <a:rPr lang="pt-BR" b="1" dirty="0" smtClean="0">
                <a:solidFill>
                  <a:schemeClr val="bg1"/>
                </a:solidFill>
                <a:latin typeface="Arial" panose="020B0604020202020204" pitchFamily="34" charset="0"/>
                <a:cs typeface="Arial" panose="020B0604020202020204" pitchFamily="34" charset="0"/>
              </a:rPr>
              <a:t>e </a:t>
            </a:r>
            <a:r>
              <a:rPr lang="pt-BR" b="1" dirty="0">
                <a:solidFill>
                  <a:schemeClr val="bg1"/>
                </a:solidFill>
                <a:latin typeface="Arial" panose="020B0604020202020204" pitchFamily="34" charset="0"/>
                <a:cs typeface="Arial" panose="020B0604020202020204" pitchFamily="34" charset="0"/>
              </a:rPr>
              <a:t>prefeitura. </a:t>
            </a:r>
          </a:p>
          <a:p>
            <a:endParaRPr lang="pt-BR" dirty="0">
              <a:latin typeface="Arial" panose="020B0604020202020204" pitchFamily="34" charset="0"/>
              <a:cs typeface="Arial" panose="020B0604020202020204" pitchFamily="34" charset="0"/>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524328" y="0"/>
            <a:ext cx="1554615" cy="792549"/>
          </a:xfrm>
          <a:prstGeom prst="rect">
            <a:avLst/>
          </a:prstGeom>
        </p:spPr>
      </p:pic>
      <p:sp>
        <p:nvSpPr>
          <p:cNvPr id="6" name="Retângulo 5"/>
          <p:cNvSpPr/>
          <p:nvPr/>
        </p:nvSpPr>
        <p:spPr>
          <a:xfrm>
            <a:off x="3982965" y="339671"/>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27" y="78690"/>
            <a:ext cx="1701800" cy="79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270" y="705534"/>
            <a:ext cx="7773338" cy="722250"/>
          </a:xfrm>
        </p:spPr>
        <p:txBody>
          <a:bodyPr>
            <a:normAutofit/>
          </a:bodyPr>
          <a:lstStyle/>
          <a:p>
            <a:pPr algn="ctr"/>
            <a:r>
              <a:rPr lang="pt-BR" sz="2000" b="1" dirty="0" smtClean="0">
                <a:latin typeface="Arial" panose="020B0604020202020204" pitchFamily="34" charset="0"/>
                <a:cs typeface="Arial" panose="020B0604020202020204" pitchFamily="34" charset="0"/>
              </a:rPr>
              <a:t>Financiamento E EXECUÇÃO do projeto</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61811" y="1340768"/>
            <a:ext cx="7772870" cy="4968552"/>
          </a:xfrm>
        </p:spPr>
        <p:txBody>
          <a:bodyPr>
            <a:normAutofit/>
          </a:bodyPr>
          <a:lstStyle/>
          <a:p>
            <a:r>
              <a:rPr lang="pt-BR" b="1" dirty="0">
                <a:solidFill>
                  <a:schemeClr val="bg1"/>
                </a:solidFill>
                <a:latin typeface="Arial" panose="020B0604020202020204" pitchFamily="34" charset="0"/>
                <a:cs typeface="Arial" panose="020B0604020202020204" pitchFamily="34" charset="0"/>
              </a:rPr>
              <a:t>Financiamento público - </a:t>
            </a:r>
            <a:r>
              <a:rPr lang="pt-BR" b="1" dirty="0">
                <a:solidFill>
                  <a:schemeClr val="bg1"/>
                </a:solidFill>
                <a:latin typeface="Arial" panose="020B0604020202020204" pitchFamily="34" charset="0"/>
                <a:cs typeface="Arial" panose="020B0604020202020204" pitchFamily="34" charset="0"/>
              </a:rPr>
              <a:t>R</a:t>
            </a:r>
            <a:r>
              <a:rPr lang="pt-BR" b="1" dirty="0" smtClean="0">
                <a:solidFill>
                  <a:schemeClr val="bg1"/>
                </a:solidFill>
                <a:latin typeface="Arial" panose="020B0604020202020204" pitchFamily="34" charset="0"/>
                <a:cs typeface="Arial" panose="020B0604020202020204" pitchFamily="34" charset="0"/>
              </a:rPr>
              <a:t>$4.519,15</a:t>
            </a:r>
            <a:endParaRPr lang="pt-BR" b="1" dirty="0">
              <a:solidFill>
                <a:schemeClr val="bg1"/>
              </a:solidFill>
              <a:latin typeface="Arial" panose="020B0604020202020204" pitchFamily="34" charset="0"/>
              <a:cs typeface="Arial" panose="020B0604020202020204" pitchFamily="34" charset="0"/>
            </a:endParaRPr>
          </a:p>
          <a:p>
            <a:pPr marL="0" indent="0">
              <a:buNone/>
            </a:pPr>
            <a:endParaRPr lang="pt-BR" b="1" dirty="0" smtClean="0">
              <a:solidFill>
                <a:schemeClr val="bg1"/>
              </a:solidFill>
              <a:latin typeface="Arial" panose="020B0604020202020204" pitchFamily="34" charset="0"/>
              <a:cs typeface="Arial" panose="020B0604020202020204" pitchFamily="34" charset="0"/>
            </a:endParaRPr>
          </a:p>
          <a:p>
            <a:r>
              <a:rPr lang="pt-BR" b="1" dirty="0" smtClean="0">
                <a:solidFill>
                  <a:schemeClr val="bg1"/>
                </a:solidFill>
                <a:latin typeface="Arial" panose="020B0604020202020204" pitchFamily="34" charset="0"/>
                <a:cs typeface="Arial" panose="020B0604020202020204" pitchFamily="34" charset="0"/>
              </a:rPr>
              <a:t>FINANCIAMENTO PRIVADO – 0, 00</a:t>
            </a:r>
          </a:p>
          <a:p>
            <a:endParaRPr lang="pt-BR" b="1" dirty="0">
              <a:solidFill>
                <a:schemeClr val="bg1"/>
              </a:solidFill>
              <a:latin typeface="Arial" panose="020B0604020202020204" pitchFamily="34" charset="0"/>
              <a:cs typeface="Arial" panose="020B0604020202020204" pitchFamily="34" charset="0"/>
            </a:endParaRPr>
          </a:p>
          <a:p>
            <a:r>
              <a:rPr lang="pt-BR" b="1" dirty="0" smtClean="0">
                <a:solidFill>
                  <a:schemeClr val="bg1"/>
                </a:solidFill>
                <a:latin typeface="Arial" panose="020B0604020202020204" pitchFamily="34" charset="0"/>
                <a:cs typeface="Arial" panose="020B0604020202020204" pitchFamily="34" charset="0"/>
              </a:rPr>
              <a:t>DIVULGAÇÃO: Rádio local; redes sociais, comunicados impressos.</a:t>
            </a:r>
          </a:p>
          <a:p>
            <a:r>
              <a:rPr lang="pt-BR" b="1" dirty="0" smtClean="0">
                <a:solidFill>
                  <a:schemeClr val="bg1"/>
                </a:solidFill>
                <a:latin typeface="Arial" panose="020B0604020202020204" pitchFamily="34" charset="0"/>
                <a:cs typeface="Arial" panose="020B0604020202020204" pitchFamily="34" charset="0"/>
              </a:rPr>
              <a:t>CONTROLE </a:t>
            </a:r>
            <a:r>
              <a:rPr lang="pt-BR" b="1" dirty="0">
                <a:solidFill>
                  <a:schemeClr val="bg1"/>
                </a:solidFill>
                <a:latin typeface="Arial" panose="020B0604020202020204" pitchFamily="34" charset="0"/>
                <a:cs typeface="Arial" panose="020B0604020202020204" pitchFamily="34" charset="0"/>
              </a:rPr>
              <a:t>DA </a:t>
            </a:r>
            <a:r>
              <a:rPr lang="pt-BR" b="1" dirty="0" smtClean="0">
                <a:solidFill>
                  <a:schemeClr val="bg1"/>
                </a:solidFill>
                <a:latin typeface="Arial" panose="020B0604020202020204" pitchFamily="34" charset="0"/>
                <a:cs typeface="Arial" panose="020B0604020202020204" pitchFamily="34" charset="0"/>
              </a:rPr>
              <a:t>EXECUÇÃO: Secretaria </a:t>
            </a:r>
            <a:r>
              <a:rPr lang="pt-BR" b="1" dirty="0">
                <a:solidFill>
                  <a:schemeClr val="bg1"/>
                </a:solidFill>
                <a:latin typeface="Arial" panose="020B0604020202020204" pitchFamily="34" charset="0"/>
                <a:cs typeface="Arial" panose="020B0604020202020204" pitchFamily="34" charset="0"/>
              </a:rPr>
              <a:t>de E</a:t>
            </a:r>
            <a:r>
              <a:rPr lang="pt-BR" b="1" dirty="0" smtClean="0">
                <a:solidFill>
                  <a:schemeClr val="bg1"/>
                </a:solidFill>
                <a:latin typeface="Arial" panose="020B0604020202020204" pitchFamily="34" charset="0"/>
                <a:cs typeface="Arial" panose="020B0604020202020204" pitchFamily="34" charset="0"/>
              </a:rPr>
              <a:t>ducação, Cultura e Esporte</a:t>
            </a:r>
            <a:r>
              <a:rPr lang="pt-BR" b="1" dirty="0">
                <a:solidFill>
                  <a:schemeClr val="bg1"/>
                </a:solidFill>
                <a:latin typeface="Arial" panose="020B0604020202020204" pitchFamily="34" charset="0"/>
                <a:cs typeface="Arial" panose="020B0604020202020204" pitchFamily="34" charset="0"/>
              </a:rPr>
              <a:t> </a:t>
            </a:r>
            <a:r>
              <a:rPr lang="pt-BR" b="1" dirty="0" smtClean="0">
                <a:solidFill>
                  <a:schemeClr val="bg1"/>
                </a:solidFill>
                <a:latin typeface="Arial" panose="020B0604020202020204" pitchFamily="34" charset="0"/>
                <a:cs typeface="Arial" panose="020B0604020202020204" pitchFamily="34" charset="0"/>
              </a:rPr>
              <a:t>e </a:t>
            </a:r>
            <a:r>
              <a:rPr lang="pt-BR" b="1" dirty="0">
                <a:solidFill>
                  <a:schemeClr val="bg1"/>
                </a:solidFill>
                <a:latin typeface="Arial" panose="020B0604020202020204" pitchFamily="34" charset="0"/>
                <a:cs typeface="Arial" panose="020B0604020202020204" pitchFamily="34" charset="0"/>
              </a:rPr>
              <a:t>C</a:t>
            </a:r>
            <a:r>
              <a:rPr lang="pt-BR" b="1" dirty="0" smtClean="0">
                <a:solidFill>
                  <a:schemeClr val="bg1"/>
                </a:solidFill>
                <a:latin typeface="Arial" panose="020B0604020202020204" pitchFamily="34" charset="0"/>
                <a:cs typeface="Arial" panose="020B0604020202020204" pitchFamily="34" charset="0"/>
              </a:rPr>
              <a:t>onselho de Alimentação Escolar(CAE).</a:t>
            </a:r>
          </a:p>
          <a:p>
            <a:endParaRPr lang="pt-BR" b="1" dirty="0" smtClean="0">
              <a:latin typeface="Arial" panose="020B0604020202020204" pitchFamily="34" charset="0"/>
              <a:cs typeface="Arial" panose="020B0604020202020204" pitchFamily="34" charset="0"/>
            </a:endParaRPr>
          </a:p>
          <a:p>
            <a:pPr marL="0" indent="0">
              <a:buNone/>
            </a:pP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589383" y="0"/>
            <a:ext cx="1554615" cy="792549"/>
          </a:xfrm>
          <a:prstGeom prst="rect">
            <a:avLst/>
          </a:prstGeom>
        </p:spPr>
      </p:pic>
      <p:sp>
        <p:nvSpPr>
          <p:cNvPr id="6" name="Retângulo 5"/>
          <p:cNvSpPr/>
          <p:nvPr/>
        </p:nvSpPr>
        <p:spPr>
          <a:xfrm>
            <a:off x="4032760" y="270510"/>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27" y="0"/>
            <a:ext cx="1701800" cy="87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9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9339" y="976898"/>
            <a:ext cx="7773338" cy="792088"/>
          </a:xfrm>
        </p:spPr>
        <p:txBody>
          <a:bodyPr>
            <a:normAutofit/>
          </a:bodyPr>
          <a:lstStyle/>
          <a:p>
            <a:pPr algn="ctr"/>
            <a:r>
              <a:rPr lang="pt-BR" sz="2000" b="1" dirty="0" smtClean="0">
                <a:latin typeface="Arial" panose="020B0604020202020204" pitchFamily="34" charset="0"/>
                <a:cs typeface="Arial" panose="020B0604020202020204" pitchFamily="34" charset="0"/>
              </a:rPr>
              <a:t>RESULTADOS ALCANÇADOS</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39445" y="1628800"/>
            <a:ext cx="7973125" cy="5112568"/>
          </a:xfrm>
        </p:spPr>
        <p:txBody>
          <a:bodyPr>
            <a:noAutofit/>
          </a:bodyPr>
          <a:lstStyle/>
          <a:p>
            <a:pPr marL="342900" indent="-342900">
              <a:lnSpc>
                <a:spcPct val="150000"/>
              </a:lnSpc>
              <a:spcBef>
                <a:spcPts val="600"/>
              </a:spcBef>
              <a:buFont typeface="+mj-lt"/>
              <a:buAutoNum type="arabicPeriod"/>
            </a:pPr>
            <a:r>
              <a:rPr lang="pt-BR" sz="1800" dirty="0" smtClean="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Promoção da educação nutricional das crianças, familiares e profissionais envolvidos.</a:t>
            </a:r>
          </a:p>
          <a:p>
            <a:pPr marL="342900" indent="-342900">
              <a:lnSpc>
                <a:spcPct val="150000"/>
              </a:lnSpc>
              <a:spcBef>
                <a:spcPts val="600"/>
              </a:spcBef>
              <a:buFont typeface="+mj-lt"/>
              <a:buAutoNum type="arabicPeriod"/>
            </a:pPr>
            <a:r>
              <a:rPr lang="pt-BR" sz="1800" b="1" dirty="0" smtClean="0">
                <a:solidFill>
                  <a:schemeClr val="bg1"/>
                </a:solidFill>
                <a:latin typeface="Arial" panose="020B0604020202020204" pitchFamily="34" charset="0"/>
                <a:cs typeface="Arial" panose="020B0604020202020204" pitchFamily="34" charset="0"/>
              </a:rPr>
              <a:t>Redução do consumo de materiais não recicláveis e que causam danos irreparáveis ao meio ambiente por não terem destino adequado e que podem ser substituídos por materiais permanentes.</a:t>
            </a:r>
          </a:p>
          <a:p>
            <a:pPr marL="342900" indent="-342900">
              <a:lnSpc>
                <a:spcPct val="150000"/>
              </a:lnSpc>
              <a:spcBef>
                <a:spcPts val="600"/>
              </a:spcBef>
              <a:buFont typeface="+mj-lt"/>
              <a:buAutoNum type="arabicPeriod"/>
            </a:pPr>
            <a:r>
              <a:rPr lang="pt-BR" sz="1800" b="1" dirty="0">
                <a:solidFill>
                  <a:schemeClr val="bg1"/>
                </a:solidFill>
                <a:latin typeface="Arial" panose="020B0604020202020204" pitchFamily="34" charset="0"/>
                <a:cs typeface="Arial" panose="020B0604020202020204" pitchFamily="34" charset="0"/>
              </a:rPr>
              <a:t>R</a:t>
            </a:r>
            <a:r>
              <a:rPr lang="pt-BR" sz="1800" b="1" dirty="0" smtClean="0">
                <a:solidFill>
                  <a:schemeClr val="bg1"/>
                </a:solidFill>
                <a:latin typeface="Arial" panose="020B0604020202020204" pitchFamily="34" charset="0"/>
                <a:cs typeface="Arial" panose="020B0604020202020204" pitchFamily="34" charset="0"/>
              </a:rPr>
              <a:t>edução do lixo em espaços públicos.</a:t>
            </a:r>
          </a:p>
          <a:p>
            <a:pPr marL="342900" indent="-342900">
              <a:lnSpc>
                <a:spcPct val="150000"/>
              </a:lnSpc>
              <a:spcBef>
                <a:spcPts val="600"/>
              </a:spcBef>
              <a:buFont typeface="+mj-lt"/>
              <a:buAutoNum type="arabicPeriod"/>
            </a:pPr>
            <a:r>
              <a:rPr lang="pt-BR" sz="1800" b="1" dirty="0">
                <a:solidFill>
                  <a:schemeClr val="bg1"/>
                </a:solidFill>
                <a:latin typeface="Arial" panose="020B0604020202020204" pitchFamily="34" charset="0"/>
                <a:cs typeface="Arial" panose="020B0604020202020204" pitchFamily="34" charset="0"/>
              </a:rPr>
              <a:t>O</a:t>
            </a:r>
            <a:r>
              <a:rPr lang="pt-BR" sz="1800" b="1" dirty="0" smtClean="0">
                <a:solidFill>
                  <a:schemeClr val="bg1"/>
                </a:solidFill>
                <a:latin typeface="Arial" panose="020B0604020202020204" pitchFamily="34" charset="0"/>
                <a:cs typeface="Arial" panose="020B0604020202020204" pitchFamily="34" charset="0"/>
              </a:rPr>
              <a:t>rnamentação e paisagismo do espaço escolar;</a:t>
            </a:r>
          </a:p>
          <a:p>
            <a:pPr marL="342900" indent="-342900">
              <a:lnSpc>
                <a:spcPct val="150000"/>
              </a:lnSpc>
              <a:spcBef>
                <a:spcPts val="600"/>
              </a:spcBef>
              <a:buFont typeface="+mj-lt"/>
              <a:buAutoNum type="arabicPeriod"/>
            </a:pPr>
            <a:r>
              <a:rPr lang="pt-BR" sz="1800" b="1" dirty="0">
                <a:solidFill>
                  <a:schemeClr val="bg1"/>
                </a:solidFill>
                <a:latin typeface="Arial" panose="020B0604020202020204" pitchFamily="34" charset="0"/>
                <a:cs typeface="Arial" panose="020B0604020202020204" pitchFamily="34" charset="0"/>
              </a:rPr>
              <a:t>F</a:t>
            </a:r>
            <a:r>
              <a:rPr lang="pt-BR" sz="1800" b="1" dirty="0" smtClean="0">
                <a:solidFill>
                  <a:schemeClr val="bg1"/>
                </a:solidFill>
                <a:latin typeface="Arial" panose="020B0604020202020204" pitchFamily="34" charset="0"/>
                <a:cs typeface="Arial" panose="020B0604020202020204" pitchFamily="34" charset="0"/>
              </a:rPr>
              <a:t>ortalecimento do vínculo entre família e escola.</a:t>
            </a:r>
          </a:p>
          <a:p>
            <a:pPr marL="342900" indent="-342900">
              <a:lnSpc>
                <a:spcPct val="150000"/>
              </a:lnSpc>
              <a:spcBef>
                <a:spcPts val="600"/>
              </a:spcBef>
              <a:buFont typeface="+mj-lt"/>
              <a:buAutoNum type="arabicPeriod"/>
            </a:pPr>
            <a:r>
              <a:rPr lang="pt-BR" sz="1800" b="1" dirty="0">
                <a:solidFill>
                  <a:schemeClr val="bg1"/>
                </a:solidFill>
                <a:latin typeface="Arial" panose="020B0604020202020204" pitchFamily="34" charset="0"/>
                <a:cs typeface="Arial" panose="020B0604020202020204" pitchFamily="34" charset="0"/>
              </a:rPr>
              <a:t>P</a:t>
            </a:r>
            <a:r>
              <a:rPr lang="pt-BR" sz="1800" b="1" dirty="0" smtClean="0">
                <a:solidFill>
                  <a:schemeClr val="bg1"/>
                </a:solidFill>
                <a:latin typeface="Arial" panose="020B0604020202020204" pitchFamily="34" charset="0"/>
                <a:cs typeface="Arial" panose="020B0604020202020204" pitchFamily="34" charset="0"/>
              </a:rPr>
              <a:t>arcerias firmadas com agricultores e comercio local.</a:t>
            </a: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452320" y="5009"/>
            <a:ext cx="1554615" cy="792549"/>
          </a:xfrm>
          <a:prstGeom prst="rect">
            <a:avLst/>
          </a:prstGeom>
        </p:spPr>
      </p:pic>
      <p:sp>
        <p:nvSpPr>
          <p:cNvPr id="6" name="Retângulo 5"/>
          <p:cNvSpPr/>
          <p:nvPr/>
        </p:nvSpPr>
        <p:spPr>
          <a:xfrm>
            <a:off x="3918122" y="428226"/>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641" y="0"/>
            <a:ext cx="1629442" cy="797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82" y="764704"/>
            <a:ext cx="7773338" cy="1019189"/>
          </a:xfrm>
        </p:spPr>
        <p:txBody>
          <a:bodyPr>
            <a:normAutofit/>
          </a:bodyPr>
          <a:lstStyle/>
          <a:p>
            <a:pPr algn="ctr"/>
            <a:r>
              <a:rPr lang="pt-BR" sz="2000" b="1" dirty="0" smtClean="0">
                <a:latin typeface="Arial" panose="020B0604020202020204" pitchFamily="34" charset="0"/>
                <a:cs typeface="Arial" panose="020B0604020202020204" pitchFamily="34" charset="0"/>
              </a:rPr>
              <a:t>PONTOS A DESTACAR</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3568" y="1783893"/>
            <a:ext cx="7920879" cy="4688598"/>
          </a:xfrm>
        </p:spPr>
        <p:txBody>
          <a:bodyPr>
            <a:normAutofit fontScale="25000" lnSpcReduction="20000"/>
          </a:bodyPr>
          <a:lstStyle/>
          <a:p>
            <a:pPr marL="342900" indent="-342900">
              <a:lnSpc>
                <a:spcPct val="150000"/>
              </a:lnSpc>
              <a:spcBef>
                <a:spcPts val="600"/>
              </a:spcBef>
              <a:buFont typeface="+mj-lt"/>
              <a:buAutoNum type="arabicPeriod"/>
            </a:pPr>
            <a:endParaRPr lang="pt-BR" sz="7200" b="1" dirty="0" smtClean="0">
              <a:latin typeface="Arial" panose="020B0604020202020204" pitchFamily="34" charset="0"/>
              <a:cs typeface="Arial" panose="020B0604020202020204" pitchFamily="34" charset="0"/>
            </a:endParaRPr>
          </a:p>
          <a:p>
            <a:pPr marL="342900" indent="-342900">
              <a:lnSpc>
                <a:spcPct val="150000"/>
              </a:lnSpc>
              <a:spcBef>
                <a:spcPts val="600"/>
              </a:spcBef>
              <a:buFont typeface="+mj-lt"/>
              <a:buAutoNum type="arabicPeriod"/>
            </a:pPr>
            <a:endParaRPr lang="pt-BR" sz="7200" b="1" dirty="0">
              <a:latin typeface="Arial" panose="020B0604020202020204" pitchFamily="34" charset="0"/>
              <a:cs typeface="Arial" panose="020B0604020202020204" pitchFamily="34" charset="0"/>
            </a:endParaRPr>
          </a:p>
          <a:p>
            <a:pPr marL="342900" indent="-342900">
              <a:lnSpc>
                <a:spcPct val="150000"/>
              </a:lnSpc>
              <a:spcBef>
                <a:spcPts val="600"/>
              </a:spcBef>
              <a:buFont typeface="+mj-lt"/>
              <a:buAutoNum type="arabicPeriod"/>
            </a:pPr>
            <a:endParaRPr lang="pt-BR" sz="7200" b="1" dirty="0" smtClean="0">
              <a:latin typeface="Arial" panose="020B0604020202020204" pitchFamily="34" charset="0"/>
              <a:cs typeface="Arial" panose="020B0604020202020204" pitchFamily="34" charset="0"/>
            </a:endParaRPr>
          </a:p>
          <a:p>
            <a:pPr marL="342900" indent="-342900">
              <a:lnSpc>
                <a:spcPct val="150000"/>
              </a:lnSpc>
              <a:spcBef>
                <a:spcPts val="600"/>
              </a:spcBef>
              <a:buFont typeface="+mj-lt"/>
              <a:buAutoNum type="arabicPeriod"/>
            </a:pPr>
            <a:r>
              <a:rPr lang="pt-BR" sz="7200" b="1" dirty="0" smtClean="0">
                <a:solidFill>
                  <a:schemeClr val="bg1"/>
                </a:solidFill>
                <a:latin typeface="Arial" panose="020B0604020202020204" pitchFamily="34" charset="0"/>
                <a:cs typeface="Arial" panose="020B0604020202020204" pitchFamily="34" charset="0"/>
              </a:rPr>
              <a:t>O projeto é contínuo;</a:t>
            </a:r>
          </a:p>
          <a:p>
            <a:pPr marL="342900" indent="-342900">
              <a:lnSpc>
                <a:spcPct val="150000"/>
              </a:lnSpc>
              <a:spcBef>
                <a:spcPts val="600"/>
              </a:spcBef>
              <a:buFont typeface="+mj-lt"/>
              <a:buAutoNum type="arabicPeriod"/>
            </a:pPr>
            <a:r>
              <a:rPr lang="pt-BR" sz="7200" b="1" dirty="0" smtClean="0">
                <a:solidFill>
                  <a:schemeClr val="bg1"/>
                </a:solidFill>
                <a:latin typeface="Arial" panose="020B0604020202020204" pitchFamily="34" charset="0"/>
                <a:cs typeface="Arial" panose="020B0604020202020204" pitchFamily="34" charset="0"/>
              </a:rPr>
              <a:t>Atingiu </a:t>
            </a:r>
            <a:r>
              <a:rPr lang="pt-BR" sz="7200" b="1" dirty="0">
                <a:solidFill>
                  <a:schemeClr val="bg1"/>
                </a:solidFill>
                <a:latin typeface="Arial" panose="020B0604020202020204" pitchFamily="34" charset="0"/>
                <a:cs typeface="Arial" panose="020B0604020202020204" pitchFamily="34" charset="0"/>
              </a:rPr>
              <a:t>E</a:t>
            </a:r>
            <a:r>
              <a:rPr lang="pt-BR" sz="7200" b="1" dirty="0" smtClean="0">
                <a:solidFill>
                  <a:schemeClr val="bg1"/>
                </a:solidFill>
                <a:latin typeface="Arial" panose="020B0604020202020204" pitchFamily="34" charset="0"/>
                <a:cs typeface="Arial" panose="020B0604020202020204" pitchFamily="34" charset="0"/>
              </a:rPr>
              <a:t>ducação </a:t>
            </a:r>
            <a:r>
              <a:rPr lang="pt-BR" sz="7200" b="1" dirty="0">
                <a:solidFill>
                  <a:schemeClr val="bg1"/>
                </a:solidFill>
                <a:latin typeface="Arial" panose="020B0604020202020204" pitchFamily="34" charset="0"/>
                <a:cs typeface="Arial" panose="020B0604020202020204" pitchFamily="34" charset="0"/>
              </a:rPr>
              <a:t>I</a:t>
            </a:r>
            <a:r>
              <a:rPr lang="pt-BR" sz="7200" b="1" dirty="0" smtClean="0">
                <a:solidFill>
                  <a:schemeClr val="bg1"/>
                </a:solidFill>
                <a:latin typeface="Arial" panose="020B0604020202020204" pitchFamily="34" charset="0"/>
                <a:cs typeface="Arial" panose="020B0604020202020204" pitchFamily="34" charset="0"/>
              </a:rPr>
              <a:t>nfantil e Fundamental I;</a:t>
            </a:r>
          </a:p>
          <a:p>
            <a:pPr marL="342900" indent="-342900">
              <a:lnSpc>
                <a:spcPct val="150000"/>
              </a:lnSpc>
              <a:spcBef>
                <a:spcPts val="600"/>
              </a:spcBef>
              <a:buFont typeface="+mj-lt"/>
              <a:buAutoNum type="arabicPeriod"/>
            </a:pPr>
            <a:r>
              <a:rPr lang="pt-BR" sz="7200" b="1" dirty="0" smtClean="0">
                <a:solidFill>
                  <a:schemeClr val="bg1"/>
                </a:solidFill>
                <a:latin typeface="Arial" panose="020B0604020202020204" pitchFamily="34" charset="0"/>
                <a:cs typeface="Arial" panose="020B0604020202020204" pitchFamily="34" charset="0"/>
              </a:rPr>
              <a:t>Engajamento das secretarias;</a:t>
            </a:r>
          </a:p>
          <a:p>
            <a:pPr marL="342900" indent="-342900">
              <a:lnSpc>
                <a:spcPct val="150000"/>
              </a:lnSpc>
              <a:spcBef>
                <a:spcPts val="600"/>
              </a:spcBef>
              <a:buFont typeface="+mj-lt"/>
              <a:buAutoNum type="arabicPeriod"/>
            </a:pPr>
            <a:r>
              <a:rPr lang="pt-BR" sz="7200" b="1" dirty="0">
                <a:solidFill>
                  <a:schemeClr val="bg1"/>
                </a:solidFill>
                <a:latin typeface="Arial" panose="020B0604020202020204" pitchFamily="34" charset="0"/>
                <a:cs typeface="Arial" panose="020B0604020202020204" pitchFamily="34" charset="0"/>
              </a:rPr>
              <a:t>C</a:t>
            </a:r>
            <a:r>
              <a:rPr lang="pt-BR" sz="7200" b="1" dirty="0" smtClean="0">
                <a:solidFill>
                  <a:schemeClr val="bg1"/>
                </a:solidFill>
                <a:latin typeface="Arial" panose="020B0604020202020204" pitchFamily="34" charset="0"/>
                <a:cs typeface="Arial" panose="020B0604020202020204" pitchFamily="34" charset="0"/>
              </a:rPr>
              <a:t>ompreensão e colaboração do comércio na coleta dos materiais.</a:t>
            </a:r>
          </a:p>
          <a:p>
            <a:pPr marL="342900" indent="-342900">
              <a:lnSpc>
                <a:spcPct val="150000"/>
              </a:lnSpc>
              <a:spcBef>
                <a:spcPts val="600"/>
              </a:spcBef>
              <a:buFont typeface="+mj-lt"/>
              <a:buAutoNum type="arabicPeriod"/>
            </a:pPr>
            <a:r>
              <a:rPr lang="pt-BR" sz="7200" b="1" dirty="0">
                <a:solidFill>
                  <a:schemeClr val="bg1"/>
                </a:solidFill>
                <a:latin typeface="Arial" panose="020B0604020202020204" pitchFamily="34" charset="0"/>
                <a:cs typeface="Arial" panose="020B0604020202020204" pitchFamily="34" charset="0"/>
              </a:rPr>
              <a:t>L</a:t>
            </a:r>
            <a:r>
              <a:rPr lang="pt-BR" sz="7200" b="1" dirty="0" smtClean="0">
                <a:solidFill>
                  <a:schemeClr val="bg1"/>
                </a:solidFill>
                <a:latin typeface="Arial" panose="020B0604020202020204" pitchFamily="34" charset="0"/>
                <a:cs typeface="Arial" panose="020B0604020202020204" pitchFamily="34" charset="0"/>
              </a:rPr>
              <a:t>ucros revertidos na compra de frutas, verduras e legumes para as crianças vindo a complementar sua alimentação em casa;</a:t>
            </a:r>
          </a:p>
          <a:p>
            <a:pPr marL="0" indent="0">
              <a:lnSpc>
                <a:spcPct val="150000"/>
              </a:lnSpc>
              <a:spcBef>
                <a:spcPts val="600"/>
              </a:spcBef>
              <a:buNone/>
            </a:pPr>
            <a:endParaRPr lang="pt-BR" sz="7200" dirty="0" smtClean="0">
              <a:latin typeface="Arial" panose="020B0604020202020204" pitchFamily="34" charset="0"/>
              <a:cs typeface="Arial" panose="020B0604020202020204" pitchFamily="34" charset="0"/>
            </a:endParaRPr>
          </a:p>
          <a:p>
            <a:pPr marL="0" indent="0">
              <a:lnSpc>
                <a:spcPct val="150000"/>
              </a:lnSpc>
              <a:spcBef>
                <a:spcPts val="600"/>
              </a:spcBef>
              <a:buNone/>
            </a:pPr>
            <a:endParaRPr lang="pt-BR" sz="7200" dirty="0">
              <a:latin typeface="Arial" panose="020B0604020202020204" pitchFamily="34" charset="0"/>
              <a:cs typeface="Arial" panose="020B0604020202020204" pitchFamily="34" charset="0"/>
            </a:endParaRPr>
          </a:p>
          <a:p>
            <a:pPr marL="0" indent="0">
              <a:lnSpc>
                <a:spcPct val="150000"/>
              </a:lnSpc>
              <a:spcBef>
                <a:spcPts val="600"/>
              </a:spcBef>
              <a:buNone/>
            </a:pPr>
            <a:endParaRPr lang="pt-BR" sz="3300" dirty="0" smtClean="0">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524328" y="33547"/>
            <a:ext cx="1554615" cy="792549"/>
          </a:xfrm>
          <a:prstGeom prst="rect">
            <a:avLst/>
          </a:prstGeom>
        </p:spPr>
      </p:pic>
      <p:sp>
        <p:nvSpPr>
          <p:cNvPr id="6" name="Retângulo 5"/>
          <p:cNvSpPr/>
          <p:nvPr/>
        </p:nvSpPr>
        <p:spPr>
          <a:xfrm>
            <a:off x="3635896" y="270510"/>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27" y="33547"/>
            <a:ext cx="1701800" cy="839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260648"/>
            <a:ext cx="6336704" cy="3154710"/>
          </a:xfrm>
          <a:prstGeom prst="rect">
            <a:avLst/>
          </a:prstGeom>
        </p:spPr>
        <p:txBody>
          <a:bodyPr wrap="square">
            <a:spAutoFit/>
          </a:bodyPr>
          <a:lstStyle/>
          <a:p>
            <a:pPr>
              <a:lnSpc>
                <a:spcPct val="150000"/>
              </a:lnSpc>
              <a:spcBef>
                <a:spcPts val="600"/>
              </a:spcBef>
            </a:pPr>
            <a:r>
              <a:rPr lang="pt-BR" b="1" dirty="0" smtClean="0">
                <a:latin typeface="Arial" panose="020B0604020202020204" pitchFamily="34" charset="0"/>
                <a:cs typeface="Arial" panose="020B0604020202020204" pitchFamily="34" charset="0"/>
              </a:rPr>
              <a:t>6- </a:t>
            </a:r>
            <a:r>
              <a:rPr lang="pt-BR" b="1" dirty="0" smtClean="0">
                <a:solidFill>
                  <a:schemeClr val="bg1"/>
                </a:solidFill>
                <a:latin typeface="Arial" panose="020B0604020202020204" pitchFamily="34" charset="0"/>
                <a:cs typeface="Arial" panose="020B0604020202020204" pitchFamily="34" charset="0"/>
              </a:rPr>
              <a:t> </a:t>
            </a:r>
            <a:r>
              <a:rPr lang="pt-BR" b="1" dirty="0">
                <a:solidFill>
                  <a:schemeClr val="bg1"/>
                </a:solidFill>
                <a:latin typeface="Arial" panose="020B0604020202020204" pitchFamily="34" charset="0"/>
                <a:cs typeface="Arial" panose="020B0604020202020204" pitchFamily="34" charset="0"/>
              </a:rPr>
              <a:t>A</a:t>
            </a:r>
            <a:r>
              <a:rPr lang="pt-BR" b="1" dirty="0" smtClean="0">
                <a:solidFill>
                  <a:schemeClr val="bg1"/>
                </a:solidFill>
                <a:latin typeface="Arial" panose="020B0604020202020204" pitchFamily="34" charset="0"/>
                <a:cs typeface="Arial" panose="020B0604020202020204" pitchFamily="34" charset="0"/>
              </a:rPr>
              <a:t>poio incondicional  e frequente do CAE através da nutricionista Clarivonete </a:t>
            </a:r>
            <a:r>
              <a:rPr lang="pt-BR" b="1" dirty="0">
                <a:solidFill>
                  <a:schemeClr val="bg1"/>
                </a:solidFill>
                <a:latin typeface="Arial" panose="020B0604020202020204" pitchFamily="34" charset="0"/>
                <a:cs typeface="Arial" panose="020B0604020202020204" pitchFamily="34" charset="0"/>
              </a:rPr>
              <a:t>G</a:t>
            </a:r>
            <a:r>
              <a:rPr lang="pt-BR" b="1" dirty="0" smtClean="0">
                <a:solidFill>
                  <a:schemeClr val="bg1"/>
                </a:solidFill>
                <a:latin typeface="Arial" panose="020B0604020202020204" pitchFamily="34" charset="0"/>
                <a:cs typeface="Arial" panose="020B0604020202020204" pitchFamily="34" charset="0"/>
              </a:rPr>
              <a:t>uerra;</a:t>
            </a:r>
          </a:p>
          <a:p>
            <a:pPr>
              <a:lnSpc>
                <a:spcPct val="150000"/>
              </a:lnSpc>
              <a:spcBef>
                <a:spcPts val="600"/>
              </a:spcBef>
            </a:pPr>
            <a:r>
              <a:rPr lang="pt-BR" b="1" dirty="0" smtClean="0">
                <a:latin typeface="Arial" panose="020B0604020202020204" pitchFamily="34" charset="0"/>
                <a:cs typeface="Arial" panose="020B0604020202020204" pitchFamily="34" charset="0"/>
              </a:rPr>
              <a:t>7-  </a:t>
            </a:r>
            <a:r>
              <a:rPr lang="pt-BR" b="1" dirty="0">
                <a:solidFill>
                  <a:schemeClr val="bg1"/>
                </a:solidFill>
                <a:latin typeface="Arial" panose="020B0604020202020204" pitchFamily="34" charset="0"/>
                <a:cs typeface="Arial" panose="020B0604020202020204" pitchFamily="34" charset="0"/>
              </a:rPr>
              <a:t>A</a:t>
            </a:r>
            <a:r>
              <a:rPr lang="pt-BR" b="1" dirty="0" smtClean="0">
                <a:solidFill>
                  <a:schemeClr val="bg1"/>
                </a:solidFill>
                <a:latin typeface="Arial" panose="020B0604020202020204" pitchFamily="34" charset="0"/>
                <a:cs typeface="Arial" panose="020B0604020202020204" pitchFamily="34" charset="0"/>
              </a:rPr>
              <a:t>poio fundamental e essencial da </a:t>
            </a:r>
            <a:r>
              <a:rPr lang="pt-BR" b="1" dirty="0">
                <a:solidFill>
                  <a:schemeClr val="bg1"/>
                </a:solidFill>
                <a:latin typeface="Arial" panose="020B0604020202020204" pitchFamily="34" charset="0"/>
                <a:cs typeface="Arial" panose="020B0604020202020204" pitchFamily="34" charset="0"/>
              </a:rPr>
              <a:t>E</a:t>
            </a:r>
            <a:r>
              <a:rPr lang="pt-BR" b="1" dirty="0" smtClean="0">
                <a:solidFill>
                  <a:schemeClr val="bg1"/>
                </a:solidFill>
                <a:latin typeface="Arial" panose="020B0604020202020204" pitchFamily="34" charset="0"/>
                <a:cs typeface="Arial" panose="020B0604020202020204" pitchFamily="34" charset="0"/>
              </a:rPr>
              <a:t>mater através da técnica </a:t>
            </a:r>
            <a:r>
              <a:rPr lang="pt-BR" b="1" dirty="0">
                <a:solidFill>
                  <a:schemeClr val="bg1"/>
                </a:solidFill>
                <a:latin typeface="Arial" panose="020B0604020202020204" pitchFamily="34" charset="0"/>
                <a:cs typeface="Arial" panose="020B0604020202020204" pitchFamily="34" charset="0"/>
              </a:rPr>
              <a:t>F</a:t>
            </a:r>
            <a:r>
              <a:rPr lang="pt-BR" b="1" dirty="0" smtClean="0">
                <a:solidFill>
                  <a:schemeClr val="bg1"/>
                </a:solidFill>
                <a:latin typeface="Arial" panose="020B0604020202020204" pitchFamily="34" charset="0"/>
                <a:cs typeface="Arial" panose="020B0604020202020204" pitchFamily="34" charset="0"/>
              </a:rPr>
              <a:t>ernanda  Panassolo</a:t>
            </a:r>
            <a:r>
              <a:rPr lang="pt-BR" dirty="0" smtClean="0">
                <a:solidFill>
                  <a:schemeClr val="bg1"/>
                </a:solidFill>
                <a:latin typeface="Arial" panose="020B0604020202020204" pitchFamily="34" charset="0"/>
                <a:cs typeface="Arial" panose="020B0604020202020204" pitchFamily="34" charset="0"/>
              </a:rPr>
              <a:t>;</a:t>
            </a:r>
          </a:p>
          <a:p>
            <a:pPr>
              <a:lnSpc>
                <a:spcPct val="150000"/>
              </a:lnSpc>
              <a:spcBef>
                <a:spcPts val="600"/>
              </a:spcBef>
            </a:pPr>
            <a:r>
              <a:rPr lang="pt-BR" b="1" dirty="0" smtClean="0">
                <a:latin typeface="Arial" panose="020B0604020202020204" pitchFamily="34" charset="0"/>
                <a:cs typeface="Arial" panose="020B0604020202020204" pitchFamily="34" charset="0"/>
              </a:rPr>
              <a:t>8-  </a:t>
            </a:r>
            <a:r>
              <a:rPr lang="pt-BR" b="1" dirty="0">
                <a:solidFill>
                  <a:schemeClr val="bg1"/>
                </a:solidFill>
                <a:latin typeface="Arial" panose="020B0604020202020204" pitchFamily="34" charset="0"/>
                <a:cs typeface="Arial" panose="020B0604020202020204" pitchFamily="34" charset="0"/>
              </a:rPr>
              <a:t>F</a:t>
            </a:r>
            <a:r>
              <a:rPr lang="pt-BR" b="1" dirty="0" smtClean="0">
                <a:solidFill>
                  <a:schemeClr val="bg1"/>
                </a:solidFill>
                <a:latin typeface="Arial" panose="020B0604020202020204" pitchFamily="34" charset="0"/>
                <a:cs typeface="Arial" panose="020B0604020202020204" pitchFamily="34" charset="0"/>
              </a:rPr>
              <a:t>oram trabalhados todos os conteúdos de acordo com o planejamento escolar norteados pelo referencial curricular.</a:t>
            </a:r>
            <a:endParaRPr lang="pt-BR" b="1" dirty="0">
              <a:solidFill>
                <a:schemeClr val="bg1"/>
              </a:solidFill>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864028"/>
            <a:ext cx="4499992" cy="2591739"/>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296" y="3864028"/>
            <a:ext cx="4139952" cy="2591739"/>
          </a:xfrm>
          <a:prstGeom prst="rect">
            <a:avLst/>
          </a:prstGeom>
        </p:spPr>
      </p:pic>
    </p:spTree>
    <p:extLst>
      <p:ext uri="{BB962C8B-B14F-4D97-AF65-F5344CB8AC3E}">
        <p14:creationId xmlns:p14="http://schemas.microsoft.com/office/powerpoint/2010/main" val="143284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4029912" cy="5373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89990"/>
            <a:ext cx="4034984" cy="5379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m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1857375" cy="541020"/>
          </a:xfrm>
          <a:prstGeom prst="rect">
            <a:avLst/>
          </a:prstGeom>
          <a:noFill/>
          <a:ln>
            <a:noFill/>
          </a:ln>
        </p:spPr>
      </p:pic>
      <p:pic>
        <p:nvPicPr>
          <p:cNvPr id="16" name="Picture 2" descr="logo prefeitura diama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168007"/>
            <a:ext cx="1701800" cy="83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2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prefeitura diam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88640"/>
            <a:ext cx="1701800" cy="8393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677"/>
            <a:ext cx="1944216" cy="847361"/>
          </a:xfrm>
          <a:prstGeom prst="rect">
            <a:avLst/>
          </a:prstGeom>
          <a:noFill/>
          <a:ln>
            <a:noFill/>
          </a:ln>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48" y="1268760"/>
            <a:ext cx="3240360" cy="52800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106" y="1484784"/>
            <a:ext cx="4450988" cy="4443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549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1453" y="1160748"/>
            <a:ext cx="1800200" cy="648072"/>
          </a:xfrm>
        </p:spPr>
        <p:txBody>
          <a:bodyPr>
            <a:normAutofit fontScale="85000" lnSpcReduction="20000"/>
          </a:bodyPr>
          <a:lstStyle/>
          <a:p>
            <a:pPr algn="just"/>
            <a:endParaRPr lang="pt-BR" sz="1800" dirty="0" smtClean="0">
              <a:latin typeface="Arial" panose="020B0604020202020204" pitchFamily="34" charset="0"/>
              <a:cs typeface="Arial" panose="020B0604020202020204" pitchFamily="34" charset="0"/>
            </a:endParaRPr>
          </a:p>
          <a:p>
            <a:pPr marL="0" indent="0">
              <a:spcBef>
                <a:spcPts val="0"/>
              </a:spcBef>
              <a:buNone/>
            </a:pPr>
            <a:r>
              <a:rPr lang="pt-BR" sz="1900" b="1" dirty="0" smtClean="0">
                <a:latin typeface="Arial" panose="020B0604020202020204" pitchFamily="34" charset="0"/>
                <a:cs typeface="Arial" panose="020B0604020202020204" pitchFamily="34" charset="0"/>
              </a:rPr>
              <a:t>DESCRIÇÃO </a:t>
            </a:r>
          </a:p>
          <a:p>
            <a:pPr marL="0" indent="0">
              <a:spcBef>
                <a:spcPts val="0"/>
              </a:spcBef>
              <a:buNone/>
            </a:pPr>
            <a:endParaRPr lang="pt-BR" sz="1900" b="1" dirty="0" smtClean="0">
              <a:latin typeface="Arial" panose="020B0604020202020204" pitchFamily="34" charset="0"/>
              <a:cs typeface="Arial" panose="020B0604020202020204" pitchFamily="34" charset="0"/>
            </a:endParaRPr>
          </a:p>
          <a:p>
            <a:pPr marL="0" indent="0">
              <a:spcBef>
                <a:spcPts val="0"/>
              </a:spcBef>
              <a:buNone/>
            </a:pPr>
            <a:endParaRPr lang="pt-BR" sz="1900" b="1" dirty="0" smtClean="0">
              <a:latin typeface="Arial" panose="020B0604020202020204" pitchFamily="34" charset="0"/>
              <a:cs typeface="Arial" panose="020B0604020202020204" pitchFamily="34" charset="0"/>
            </a:endParaRPr>
          </a:p>
          <a:p>
            <a:pPr marL="0" indent="0">
              <a:spcBef>
                <a:spcPts val="0"/>
              </a:spcBef>
              <a:buNone/>
            </a:pPr>
            <a:endParaRPr lang="pt-BR" sz="1900" b="1" dirty="0" smtClean="0">
              <a:latin typeface="Arial" panose="020B0604020202020204" pitchFamily="34" charset="0"/>
              <a:cs typeface="Arial" panose="020B0604020202020204" pitchFamily="34" charset="0"/>
            </a:endParaRPr>
          </a:p>
          <a:p>
            <a:pPr marL="0" indent="0">
              <a:spcBef>
                <a:spcPts val="0"/>
              </a:spcBef>
              <a:buNone/>
            </a:pPr>
            <a:endParaRPr lang="pt-BR" sz="1800" dirty="0">
              <a:latin typeface="Arial" panose="020B0604020202020204" pitchFamily="34" charset="0"/>
              <a:cs typeface="Arial" panose="020B0604020202020204" pitchFamily="34" charset="0"/>
            </a:endParaRPr>
          </a:p>
        </p:txBody>
      </p:sp>
      <p:pic>
        <p:nvPicPr>
          <p:cNvPr id="4" name="Imagem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99" y="92119"/>
            <a:ext cx="1857375" cy="541020"/>
          </a:xfrm>
          <a:prstGeom prst="rect">
            <a:avLst/>
          </a:prstGeom>
          <a:noFill/>
          <a:ln>
            <a:noFill/>
          </a:ln>
        </p:spPr>
      </p:pic>
      <p:pic>
        <p:nvPicPr>
          <p:cNvPr id="2" name="Imagem 1"/>
          <p:cNvPicPr>
            <a:picLocks noChangeAspect="1"/>
          </p:cNvPicPr>
          <p:nvPr/>
        </p:nvPicPr>
        <p:blipFill>
          <a:blip r:embed="rId4"/>
          <a:stretch>
            <a:fillRect/>
          </a:stretch>
        </p:blipFill>
        <p:spPr>
          <a:xfrm>
            <a:off x="7524328" y="62877"/>
            <a:ext cx="1554615" cy="580940"/>
          </a:xfrm>
          <a:prstGeom prst="rect">
            <a:avLst/>
          </a:prstGeom>
        </p:spPr>
      </p:pic>
      <p:sp>
        <p:nvSpPr>
          <p:cNvPr id="5" name="Retângulo 4"/>
          <p:cNvSpPr/>
          <p:nvPr/>
        </p:nvSpPr>
        <p:spPr>
          <a:xfrm>
            <a:off x="3563888" y="436022"/>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6" name="Picture 2" descr="logo prefeitura diama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2200" y="39747"/>
            <a:ext cx="1701800" cy="580941"/>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539552" y="2132856"/>
            <a:ext cx="184731" cy="369332"/>
          </a:xfrm>
          <a:prstGeom prst="rect">
            <a:avLst/>
          </a:prstGeom>
          <a:noFill/>
        </p:spPr>
        <p:txBody>
          <a:bodyPr wrap="none" rtlCol="0">
            <a:spAutoFit/>
          </a:bodyPr>
          <a:lstStyle/>
          <a:p>
            <a:endParaRPr lang="pt-BR" dirty="0">
              <a:latin typeface="Arial" panose="020B0604020202020204" pitchFamily="34" charset="0"/>
              <a:cs typeface="Arial" panose="020B0604020202020204" pitchFamily="34" charset="0"/>
            </a:endParaRPr>
          </a:p>
        </p:txBody>
      </p:sp>
      <p:sp>
        <p:nvSpPr>
          <p:cNvPr id="12" name="CaixaDeTexto 11"/>
          <p:cNvSpPr txBox="1"/>
          <p:nvPr/>
        </p:nvSpPr>
        <p:spPr>
          <a:xfrm>
            <a:off x="724283" y="1484784"/>
            <a:ext cx="7592133" cy="5355312"/>
          </a:xfrm>
          <a:prstGeom prst="rect">
            <a:avLst/>
          </a:prstGeom>
          <a:noFill/>
        </p:spPr>
        <p:txBody>
          <a:bodyPr wrap="square" rtlCol="0">
            <a:spAutoFit/>
          </a:bodyPr>
          <a:lstStyle/>
          <a:p>
            <a:pPr marL="285750" indent="-285750" algn="just">
              <a:buFont typeface="Arial" panose="020B0604020202020204" pitchFamily="34" charset="0"/>
              <a:buChar char="•"/>
            </a:pPr>
            <a:r>
              <a:rPr lang="pt-BR" b="1" dirty="0" smtClean="0">
                <a:solidFill>
                  <a:schemeClr val="bg1"/>
                </a:solidFill>
                <a:latin typeface="Arial" panose="020B0604020202020204" pitchFamily="34" charset="0"/>
                <a:cs typeface="Arial" panose="020B0604020202020204" pitchFamily="34" charset="0"/>
              </a:rPr>
              <a:t>Município de Diamante do Sul é  jovem com apenas 27 anos, situados região oeste do paraná seu acesso à 12 km  através PR-670 ligando a BR-277  com apenas 360 km² com 3.510 habitantes,  se configura sendo de porte pequeno e sua renda se baseada na agricultura familiar e sericicultura .</a:t>
            </a:r>
          </a:p>
          <a:p>
            <a:pPr algn="just"/>
            <a:endParaRPr lang="pt-BR" b="1" dirty="0" smtClean="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BR" b="1" dirty="0" smtClean="0">
                <a:solidFill>
                  <a:srgbClr val="FF0000"/>
                </a:solidFill>
                <a:latin typeface="Arial" panose="020B0604020202020204" pitchFamily="34" charset="0"/>
                <a:cs typeface="Arial" panose="020B0604020202020204" pitchFamily="34" charset="0"/>
              </a:rPr>
              <a:t>Necessidade</a:t>
            </a:r>
            <a:r>
              <a:rPr lang="pt-BR" b="1" dirty="0" smtClean="0">
                <a:solidFill>
                  <a:schemeClr val="bg1"/>
                </a:solidFill>
                <a:latin typeface="Arial" panose="020B0604020202020204" pitchFamily="34" charset="0"/>
                <a:cs typeface="Arial" panose="020B0604020202020204" pitchFamily="34" charset="0"/>
              </a:rPr>
              <a:t>: A carência de  destinação adequada do lixo reciclável, conscientização da população no papel de cidadão, acesso a alimentação saudável, fomentação da agricultura familiar local.</a:t>
            </a:r>
          </a:p>
          <a:p>
            <a:pPr algn="just"/>
            <a:endParaRPr lang="pt-BR" b="1" dirty="0" smtClean="0">
              <a:latin typeface="Arial" panose="020B0604020202020204" pitchFamily="34" charset="0"/>
              <a:cs typeface="Arial" panose="020B0604020202020204" pitchFamily="34" charset="0"/>
            </a:endParaRPr>
          </a:p>
          <a:p>
            <a:pPr algn="just"/>
            <a:endParaRPr lang="pt-BR" b="1" dirty="0">
              <a:latin typeface="Arial" panose="020B0604020202020204" pitchFamily="34" charset="0"/>
              <a:cs typeface="Arial" panose="020B0604020202020204" pitchFamily="34" charset="0"/>
            </a:endParaRPr>
          </a:p>
          <a:p>
            <a:pPr algn="just"/>
            <a:endParaRPr lang="pt-BR" b="1" dirty="0" smtClean="0">
              <a:latin typeface="Arial" panose="020B0604020202020204" pitchFamily="34" charset="0"/>
              <a:cs typeface="Arial" panose="020B0604020202020204" pitchFamily="34" charset="0"/>
            </a:endParaRPr>
          </a:p>
          <a:p>
            <a:pPr algn="just"/>
            <a:endParaRPr lang="pt-BR" b="1" dirty="0">
              <a:latin typeface="Arial" panose="020B0604020202020204" pitchFamily="34" charset="0"/>
              <a:cs typeface="Arial" panose="020B0604020202020204" pitchFamily="34" charset="0"/>
            </a:endParaRPr>
          </a:p>
          <a:p>
            <a:pPr algn="just"/>
            <a:endParaRPr lang="pt-BR" b="1" dirty="0" smtClean="0">
              <a:latin typeface="Arial" panose="020B0604020202020204" pitchFamily="34" charset="0"/>
              <a:cs typeface="Arial" panose="020B0604020202020204" pitchFamily="34" charset="0"/>
            </a:endParaRPr>
          </a:p>
          <a:p>
            <a:pPr algn="just"/>
            <a:endParaRPr lang="pt-BR" b="1" dirty="0">
              <a:latin typeface="Arial" panose="020B0604020202020204" pitchFamily="34" charset="0"/>
              <a:cs typeface="Arial" panose="020B0604020202020204" pitchFamily="34" charset="0"/>
            </a:endParaRPr>
          </a:p>
          <a:p>
            <a:pPr algn="just"/>
            <a:endParaRPr lang="pt-BR" b="1" dirty="0" smtClean="0">
              <a:latin typeface="Arial" panose="020B0604020202020204" pitchFamily="34" charset="0"/>
              <a:cs typeface="Arial" panose="020B0604020202020204" pitchFamily="34" charset="0"/>
            </a:endParaRPr>
          </a:p>
          <a:p>
            <a:pPr algn="just"/>
            <a:endParaRPr lang="pt-BR" b="1" dirty="0">
              <a:latin typeface="Arial" panose="020B0604020202020204" pitchFamily="34" charset="0"/>
              <a:cs typeface="Arial" panose="020B0604020202020204" pitchFamily="34" charset="0"/>
            </a:endParaRPr>
          </a:p>
          <a:p>
            <a:pPr algn="just"/>
            <a:endParaRPr lang="pt-BR" b="1" dirty="0" smtClean="0">
              <a:latin typeface="Arial" panose="020B0604020202020204" pitchFamily="34" charset="0"/>
              <a:cs typeface="Arial" panose="020B0604020202020204" pitchFamily="34" charset="0"/>
            </a:endParaRPr>
          </a:p>
        </p:txBody>
      </p:sp>
      <p:sp>
        <p:nvSpPr>
          <p:cNvPr id="15" name="AutoShape 6" descr="blob:https://web.whatsapp.com/eb2d2344-5aa3-430a-8843-28a1880f9f4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8" descr="blob:https://web.whatsapp.com/eb2d2344-5aa3-430a-8843-28a1880f9f4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2" descr="blob:https://web.whatsapp.com/b1c120f3-75f0-434c-ab51-a7c9e42c0c1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1553" y="4665123"/>
            <a:ext cx="4423780" cy="2001290"/>
          </a:xfrm>
          <a:prstGeom prst="rect">
            <a:avLst/>
          </a:prstGeom>
        </p:spPr>
      </p:pic>
      <p:pic>
        <p:nvPicPr>
          <p:cNvPr id="9" name="Image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973" y="4653136"/>
            <a:ext cx="4339209" cy="201327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0677"/>
            <a:ext cx="1944216" cy="847361"/>
          </a:xfrm>
          <a:prstGeom prst="rect">
            <a:avLst/>
          </a:prstGeom>
          <a:noFill/>
          <a:ln>
            <a:noFill/>
          </a:ln>
        </p:spPr>
      </p:pic>
      <p:pic>
        <p:nvPicPr>
          <p:cNvPr id="3" name="Picture 2" descr="logo prefeitura diama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88640"/>
            <a:ext cx="1701800" cy="8393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68760"/>
            <a:ext cx="3741201" cy="53113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888" y="1268759"/>
            <a:ext cx="3666504" cy="53113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813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574066"/>
            <a:ext cx="7772870" cy="2448271"/>
          </a:xfrm>
        </p:spPr>
        <p:txBody>
          <a:bodyPr>
            <a:normAutofit/>
          </a:bodyPr>
          <a:lstStyle/>
          <a:p>
            <a:pPr marL="0" indent="0" algn="just">
              <a:buNone/>
            </a:pPr>
            <a:r>
              <a:rPr lang="pt-BR" sz="1800" b="1" dirty="0" smtClean="0">
                <a:solidFill>
                  <a:schemeClr val="bg1"/>
                </a:solidFill>
                <a:latin typeface="Arial" panose="020B0604020202020204" pitchFamily="34" charset="0"/>
                <a:cs typeface="Arial" panose="020B0604020202020204" pitchFamily="34" charset="0"/>
              </a:rPr>
              <a:t>Através do projeto “do lixo a cidadania” as famílias se conscientizaram do seu papel de cidadão  e a necessidade de uma alimentação saudável, percebendo as mudanças que essas atitudes trazem tanto no meio familiar quanto na sociedade local,  envolvendo cidadania, nutrição, agricultura familiar e educação.</a:t>
            </a:r>
            <a:endParaRPr lang="pt-BR" b="1" dirty="0" smtClean="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996952"/>
            <a:ext cx="2160240" cy="3700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407804"/>
            <a:ext cx="4874046" cy="2908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40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9057" y="476672"/>
            <a:ext cx="5239047" cy="5976664"/>
          </a:xfrm>
        </p:spPr>
        <p:txBody>
          <a:bodyPr>
            <a:normAutofit/>
          </a:bodyPr>
          <a:lstStyle/>
          <a:p>
            <a:pPr algn="just"/>
            <a:r>
              <a:rPr lang="pt-BR" sz="1800" b="1" dirty="0" smtClean="0">
                <a:solidFill>
                  <a:schemeClr val="bg1"/>
                </a:solidFill>
                <a:latin typeface="Arial" panose="020B0604020202020204" pitchFamily="34" charset="0"/>
                <a:cs typeface="Arial" panose="020B0604020202020204" pitchFamily="34" charset="0"/>
              </a:rPr>
              <a:t>Deste modo </a:t>
            </a:r>
            <a:r>
              <a:rPr lang="pt-BR" sz="1800" b="1" dirty="0">
                <a:solidFill>
                  <a:schemeClr val="bg1"/>
                </a:solidFill>
                <a:latin typeface="Arial" panose="020B0604020202020204" pitchFamily="34" charset="0"/>
                <a:cs typeface="Arial" panose="020B0604020202020204" pitchFamily="34" charset="0"/>
              </a:rPr>
              <a:t>a construção coletiva do projeto </a:t>
            </a:r>
            <a:r>
              <a:rPr lang="pt-BR" sz="1800" b="1" dirty="0" smtClean="0">
                <a:solidFill>
                  <a:schemeClr val="bg1"/>
                </a:solidFill>
                <a:latin typeface="Arial" panose="020B0604020202020204" pitchFamily="34" charset="0"/>
                <a:cs typeface="Arial" panose="020B0604020202020204" pitchFamily="34" charset="0"/>
              </a:rPr>
              <a:t>envolveu </a:t>
            </a:r>
            <a:r>
              <a:rPr lang="pt-BR" sz="1800" b="1" dirty="0">
                <a:solidFill>
                  <a:schemeClr val="bg1"/>
                </a:solidFill>
                <a:latin typeface="Arial" panose="020B0604020202020204" pitchFamily="34" charset="0"/>
                <a:cs typeface="Arial" panose="020B0604020202020204" pitchFamily="34" charset="0"/>
              </a:rPr>
              <a:t>as secretarias de </a:t>
            </a:r>
            <a:r>
              <a:rPr lang="pt-BR" sz="1800" b="1" dirty="0" smtClean="0">
                <a:solidFill>
                  <a:schemeClr val="bg1"/>
                </a:solidFill>
                <a:latin typeface="Arial" panose="020B0604020202020204" pitchFamily="34" charset="0"/>
                <a:cs typeface="Arial" panose="020B0604020202020204" pitchFamily="34" charset="0"/>
              </a:rPr>
              <a:t>Educação</a:t>
            </a:r>
            <a:r>
              <a:rPr lang="pt-BR" sz="1800" b="1" dirty="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Saúde</a:t>
            </a:r>
            <a:r>
              <a:rPr lang="pt-BR" sz="1800" b="1" dirty="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Agricultura</a:t>
            </a:r>
            <a:r>
              <a:rPr lang="pt-BR" sz="1800" b="1" dirty="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Viação </a:t>
            </a:r>
            <a:r>
              <a:rPr lang="pt-BR" sz="1800" b="1" dirty="0">
                <a:solidFill>
                  <a:schemeClr val="bg1"/>
                </a:solidFill>
                <a:latin typeface="Arial" panose="020B0604020202020204" pitchFamily="34" charset="0"/>
                <a:cs typeface="Arial" panose="020B0604020202020204" pitchFamily="34" charset="0"/>
              </a:rPr>
              <a:t>e </a:t>
            </a:r>
            <a:r>
              <a:rPr lang="pt-BR" sz="1800" b="1" dirty="0" smtClean="0">
                <a:solidFill>
                  <a:schemeClr val="bg1"/>
                </a:solidFill>
                <a:latin typeface="Arial" panose="020B0604020202020204" pitchFamily="34" charset="0"/>
                <a:cs typeface="Arial" panose="020B0604020202020204" pitchFamily="34" charset="0"/>
              </a:rPr>
              <a:t>Obras, comunidade, comércio local e Colégio Estadual Osório Duque Estrada com parcerias </a:t>
            </a:r>
            <a:r>
              <a:rPr lang="pt-BR" sz="1800" b="1" dirty="0" smtClean="0">
                <a:solidFill>
                  <a:schemeClr val="bg1"/>
                </a:solidFill>
                <a:latin typeface="Arial" panose="020B0604020202020204" pitchFamily="34" charset="0"/>
                <a:cs typeface="Arial" panose="020B0604020202020204" pitchFamily="34" charset="0"/>
              </a:rPr>
              <a:t>com</a:t>
            </a:r>
            <a:r>
              <a:rPr lang="pt-BR" sz="1800" b="1" dirty="0" smtClean="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Itaipu </a:t>
            </a:r>
            <a:r>
              <a:rPr lang="pt-BR" sz="1800" b="1" dirty="0" smtClean="0">
                <a:solidFill>
                  <a:schemeClr val="bg1"/>
                </a:solidFill>
                <a:latin typeface="Arial" panose="020B0604020202020204" pitchFamily="34" charset="0"/>
                <a:cs typeface="Arial" panose="020B0604020202020204" pitchFamily="34" charset="0"/>
              </a:rPr>
              <a:t>Binacional através do projeto Encontros e Caminhos desenvolvido pela EMATER (IDR).</a:t>
            </a:r>
            <a:endParaRPr lang="pt-BR" sz="1800" b="1" dirty="0" smtClean="0">
              <a:solidFill>
                <a:schemeClr val="bg1"/>
              </a:solidFill>
              <a:latin typeface="Arial" panose="020B0604020202020204" pitchFamily="34" charset="0"/>
              <a:cs typeface="Arial" panose="020B0604020202020204" pitchFamily="34" charset="0"/>
            </a:endParaRPr>
          </a:p>
          <a:p>
            <a:pPr algn="just"/>
            <a:r>
              <a:rPr lang="pt-BR" sz="1800" b="1" dirty="0" smtClean="0">
                <a:solidFill>
                  <a:schemeClr val="bg1"/>
                </a:solidFill>
                <a:latin typeface="Arial" panose="020B0604020202020204" pitchFamily="34" charset="0"/>
                <a:cs typeface="Arial" panose="020B0604020202020204" pitchFamily="34" charset="0"/>
              </a:rPr>
              <a:t> </a:t>
            </a:r>
            <a:r>
              <a:rPr lang="pt-BR" sz="1800" b="1" dirty="0">
                <a:solidFill>
                  <a:schemeClr val="bg1"/>
                </a:solidFill>
                <a:latin typeface="Arial" panose="020B0604020202020204" pitchFamily="34" charset="0"/>
                <a:cs typeface="Arial" panose="020B0604020202020204" pitchFamily="34" charset="0"/>
              </a:rPr>
              <a:t>P</a:t>
            </a:r>
            <a:r>
              <a:rPr lang="pt-BR" sz="1800" b="1" dirty="0" smtClean="0">
                <a:solidFill>
                  <a:schemeClr val="bg1"/>
                </a:solidFill>
                <a:latin typeface="Arial" panose="020B0604020202020204" pitchFamily="34" charset="0"/>
                <a:cs typeface="Arial" panose="020B0604020202020204" pitchFamily="34" charset="0"/>
              </a:rPr>
              <a:t>ode-se </a:t>
            </a:r>
            <a:r>
              <a:rPr lang="pt-BR" sz="1800" b="1" dirty="0">
                <a:solidFill>
                  <a:schemeClr val="bg1"/>
                </a:solidFill>
                <a:latin typeface="Arial" panose="020B0604020202020204" pitchFamily="34" charset="0"/>
                <a:cs typeface="Arial" panose="020B0604020202020204" pitchFamily="34" charset="0"/>
              </a:rPr>
              <a:t>compreender que a necessidade social, não é um problema de um local ou órgão </a:t>
            </a:r>
            <a:r>
              <a:rPr lang="pt-BR" sz="1800" b="1" dirty="0" smtClean="0">
                <a:solidFill>
                  <a:schemeClr val="bg1"/>
                </a:solidFill>
                <a:latin typeface="Arial" panose="020B0604020202020204" pitchFamily="34" charset="0"/>
                <a:cs typeface="Arial" panose="020B0604020202020204" pitchFamily="34" charset="0"/>
              </a:rPr>
              <a:t>público e sim da sociedade EM GERAL, que resolve então assumir </a:t>
            </a:r>
            <a:r>
              <a:rPr lang="pt-BR" sz="1800" b="1" dirty="0">
                <a:solidFill>
                  <a:schemeClr val="bg1"/>
                </a:solidFill>
                <a:latin typeface="Arial" panose="020B0604020202020204" pitchFamily="34" charset="0"/>
                <a:cs typeface="Arial" panose="020B0604020202020204" pitchFamily="34" charset="0"/>
              </a:rPr>
              <a:t>para si o compromisso de articular meios que resolvam as demandas </a:t>
            </a:r>
            <a:r>
              <a:rPr lang="pt-BR" sz="1800" b="1" dirty="0" smtClean="0">
                <a:solidFill>
                  <a:schemeClr val="bg1"/>
                </a:solidFill>
                <a:latin typeface="Arial" panose="020B0604020202020204" pitchFamily="34" charset="0"/>
                <a:cs typeface="Arial" panose="020B0604020202020204" pitchFamily="34" charset="0"/>
              </a:rPr>
              <a:t>locais</a:t>
            </a:r>
            <a:r>
              <a:rPr lang="pt-BR" sz="1800" dirty="0" smtClean="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colaborando com órgãos públicos.</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442" y="476672"/>
            <a:ext cx="3293352"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051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179" y="872845"/>
            <a:ext cx="7773338" cy="2268123"/>
          </a:xfrm>
        </p:spPr>
        <p:txBody>
          <a:bodyPr>
            <a:normAutofit/>
          </a:bodyPr>
          <a:lstStyle/>
          <a:p>
            <a:pPr algn="just"/>
            <a:r>
              <a:rPr lang="pt-BR" sz="2000" b="1" dirty="0" smtClean="0">
                <a:solidFill>
                  <a:schemeClr val="bg1"/>
                </a:solidFill>
                <a:latin typeface="Arial" panose="020B0604020202020204" pitchFamily="34" charset="0"/>
                <a:cs typeface="Arial" panose="020B0604020202020204" pitchFamily="34" charset="0"/>
              </a:rPr>
              <a:t>OBJETIVOS</a:t>
            </a:r>
            <a:br>
              <a:rPr lang="pt-BR" sz="2000" b="1" dirty="0" smtClean="0">
                <a:solidFill>
                  <a:schemeClr val="bg1"/>
                </a:solidFill>
                <a:latin typeface="Arial" panose="020B0604020202020204" pitchFamily="34" charset="0"/>
                <a:cs typeface="Arial" panose="020B0604020202020204" pitchFamily="34" charset="0"/>
              </a:rPr>
            </a:br>
            <a:r>
              <a:rPr lang="pt-BR" sz="2000" b="1" dirty="0" smtClean="0">
                <a:solidFill>
                  <a:schemeClr val="bg1"/>
                </a:solidFill>
                <a:latin typeface="Arial" panose="020B0604020202020204" pitchFamily="34" charset="0"/>
                <a:cs typeface="Arial" panose="020B0604020202020204" pitchFamily="34" charset="0"/>
              </a:rPr>
              <a:t> Geral:         </a:t>
            </a:r>
            <a:br>
              <a:rPr lang="pt-BR" sz="2000" b="1" dirty="0" smtClean="0">
                <a:solidFill>
                  <a:schemeClr val="bg1"/>
                </a:solidFill>
                <a:latin typeface="Arial" panose="020B0604020202020204" pitchFamily="34" charset="0"/>
                <a:cs typeface="Arial" panose="020B0604020202020204" pitchFamily="34" charset="0"/>
              </a:rPr>
            </a:br>
            <a:r>
              <a:rPr lang="pt-BR" sz="2000" b="1" dirty="0" smtClean="0">
                <a:solidFill>
                  <a:schemeClr val="bg1"/>
                </a:solidFill>
                <a:latin typeface="Arial" panose="020B0604020202020204" pitchFamily="34" charset="0"/>
                <a:cs typeface="Arial" panose="020B0604020202020204" pitchFamily="34" charset="0"/>
              </a:rPr>
              <a:t> </a:t>
            </a:r>
            <a:br>
              <a:rPr lang="pt-BR" sz="2000" b="1" dirty="0" smtClean="0">
                <a:solidFill>
                  <a:schemeClr val="bg1"/>
                </a:solidFill>
                <a:latin typeface="Arial" panose="020B0604020202020204" pitchFamily="34" charset="0"/>
                <a:cs typeface="Arial" panose="020B0604020202020204" pitchFamily="34" charset="0"/>
              </a:rPr>
            </a:br>
            <a:r>
              <a:rPr lang="pt-BR" sz="2000" b="1" cap="none" dirty="0" smtClean="0">
                <a:solidFill>
                  <a:schemeClr val="bg1"/>
                </a:solidFill>
                <a:latin typeface="Arial" panose="020B0604020202020204" pitchFamily="34" charset="0"/>
                <a:cs typeface="Arial" panose="020B0604020202020204" pitchFamily="34" charset="0"/>
              </a:rPr>
              <a:t>Desenvolver conceitos de cidadania, criar consciência sobre reciclagem, melhorar os hábitos alimentares das famílias e envolver e valorizar a agricultura familiar</a:t>
            </a:r>
            <a:r>
              <a:rPr lang="pt-BR" sz="2000" b="1" dirty="0" smtClean="0">
                <a:solidFill>
                  <a:schemeClr val="bg1"/>
                </a:solidFill>
                <a:latin typeface="Arial" panose="020B0604020202020204" pitchFamily="34" charset="0"/>
                <a:cs typeface="Arial" panose="020B0604020202020204" pitchFamily="34" charset="0"/>
              </a:rPr>
              <a:t>.</a:t>
            </a:r>
            <a:endParaRPr lang="pt-BR" sz="2000" dirty="0">
              <a:solidFill>
                <a:schemeClr val="bg1"/>
              </a:solidFill>
              <a:latin typeface="Arial" panose="020B0604020202020204" pitchFamily="34" charset="0"/>
              <a:cs typeface="Arial" panose="020B0604020202020204" pitchFamily="34" charset="0"/>
            </a:endParaRPr>
          </a:p>
        </p:txBody>
      </p:sp>
      <p:pic>
        <p:nvPicPr>
          <p:cNvPr id="5" name="Espaço Reservado para Conteúdo 4"/>
          <p:cNvPicPr>
            <a:picLocks noGrp="1" noChangeAspect="1"/>
          </p:cNvPicPr>
          <p:nvPr>
            <p:ph idx="1"/>
          </p:nvPr>
        </p:nvPicPr>
        <p:blipFill>
          <a:blip r:embed="rId3"/>
          <a:stretch>
            <a:fillRect/>
          </a:stretch>
        </p:blipFill>
        <p:spPr>
          <a:xfrm>
            <a:off x="7452320" y="89349"/>
            <a:ext cx="1554615" cy="792549"/>
          </a:xfrm>
          <a:prstGeom prst="rect">
            <a:avLst/>
          </a:prstGeom>
        </p:spPr>
      </p:pic>
      <p:pic>
        <p:nvPicPr>
          <p:cNvPr id="4" name="Imagem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sp>
        <p:nvSpPr>
          <p:cNvPr id="6" name="Retângulo 5"/>
          <p:cNvSpPr/>
          <p:nvPr/>
        </p:nvSpPr>
        <p:spPr>
          <a:xfrm>
            <a:off x="3851920" y="270510"/>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7" name="Picture 2" descr="logo prefeitura diama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727" y="89350"/>
            <a:ext cx="1701800" cy="79254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1751" y="2780927"/>
            <a:ext cx="2553951" cy="3873552"/>
          </a:xfrm>
          <a:prstGeom prst="rect">
            <a:avLst/>
          </a:prstGeom>
        </p:spPr>
      </p:pic>
      <p:pic>
        <p:nvPicPr>
          <p:cNvPr id="12" name="Image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582" y="3324463"/>
            <a:ext cx="5734238" cy="27864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0"/>
            <a:ext cx="2808312" cy="4509662"/>
          </a:xfrm>
        </p:spPr>
        <p:txBody>
          <a:bodyPr>
            <a:normAutofit/>
          </a:bodyPr>
          <a:lstStyle/>
          <a:p>
            <a:pPr marL="0" indent="0" algn="just">
              <a:buNone/>
            </a:pPr>
            <a:r>
              <a:rPr lang="pt-BR" sz="1800" b="1" dirty="0" smtClean="0">
                <a:solidFill>
                  <a:schemeClr val="bg1"/>
                </a:solidFill>
                <a:latin typeface="Arial" panose="020B0604020202020204" pitchFamily="34" charset="0"/>
                <a:cs typeface="Arial" panose="020B0604020202020204" pitchFamily="34" charset="0"/>
              </a:rPr>
              <a:t>Especifico:</a:t>
            </a:r>
          </a:p>
          <a:p>
            <a:pPr algn="just"/>
            <a:r>
              <a:rPr lang="pt-BR" sz="1800" b="1" dirty="0" smtClean="0">
                <a:solidFill>
                  <a:schemeClr val="bg1"/>
                </a:solidFill>
                <a:latin typeface="Arial" panose="020B0604020202020204" pitchFamily="34" charset="0"/>
                <a:cs typeface="Arial" panose="020B0604020202020204" pitchFamily="34" charset="0"/>
              </a:rPr>
              <a:t>Refletir sobre os hábitos alimentares;</a:t>
            </a:r>
          </a:p>
          <a:p>
            <a:pPr algn="just"/>
            <a:r>
              <a:rPr lang="pt-BR" sz="1800" b="1" dirty="0" smtClean="0">
                <a:solidFill>
                  <a:schemeClr val="bg1"/>
                </a:solidFill>
                <a:latin typeface="Arial" panose="020B0604020202020204" pitchFamily="34" charset="0"/>
                <a:cs typeface="Arial" panose="020B0604020202020204" pitchFamily="34" charset="0"/>
              </a:rPr>
              <a:t>Conscientizar sobre a reciclagem;</a:t>
            </a:r>
          </a:p>
          <a:p>
            <a:pPr algn="just"/>
            <a:r>
              <a:rPr lang="pt-BR" sz="1800" b="1" dirty="0" smtClean="0">
                <a:solidFill>
                  <a:schemeClr val="bg1"/>
                </a:solidFill>
                <a:latin typeface="Arial" panose="020B0604020202020204" pitchFamily="34" charset="0"/>
                <a:cs typeface="Arial" panose="020B0604020202020204" pitchFamily="34" charset="0"/>
              </a:rPr>
              <a:t>Compreender os fatores antrópicos;</a:t>
            </a:r>
          </a:p>
          <a:p>
            <a:pPr algn="just"/>
            <a:r>
              <a:rPr lang="pt-BR" sz="1800" b="1" dirty="0" smtClean="0">
                <a:solidFill>
                  <a:schemeClr val="bg1"/>
                </a:solidFill>
                <a:latin typeface="Arial" panose="020B0604020202020204" pitchFamily="34" charset="0"/>
                <a:cs typeface="Arial" panose="020B0604020202020204" pitchFamily="34" charset="0"/>
              </a:rPr>
              <a:t>Desenvolver parcerias, municipais, estaduais e locais;</a:t>
            </a:r>
          </a:p>
          <a:p>
            <a:pPr algn="just"/>
            <a:r>
              <a:rPr lang="pt-BR" sz="1800" b="1" dirty="0" smtClean="0">
                <a:solidFill>
                  <a:schemeClr val="bg1"/>
                </a:solidFill>
                <a:latin typeface="Arial" panose="020B0604020202020204" pitchFamily="34" charset="0"/>
                <a:cs typeface="Arial" panose="020B0604020202020204" pitchFamily="34" charset="0"/>
              </a:rPr>
              <a:t>Reapropriar espaços;</a:t>
            </a:r>
            <a:endParaRPr lang="pt-BR" sz="1800" b="1" dirty="0">
              <a:solidFill>
                <a:schemeClr val="bg1"/>
              </a:solidFill>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59498"/>
            <a:ext cx="3096344" cy="6371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797152"/>
            <a:ext cx="5220072" cy="203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814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982578"/>
            <a:ext cx="4246710" cy="5040560"/>
          </a:xfrm>
        </p:spPr>
        <p:txBody>
          <a:bodyPr>
            <a:noAutofit/>
          </a:bodyPr>
          <a:lstStyle/>
          <a:p>
            <a:pPr algn="just"/>
            <a:r>
              <a:rPr lang="pt-BR" sz="1800" b="1" dirty="0" smtClean="0">
                <a:solidFill>
                  <a:schemeClr val="bg1"/>
                </a:solidFill>
                <a:latin typeface="Arial" panose="020B0604020202020204" pitchFamily="34" charset="0"/>
                <a:cs typeface="Arial" panose="020B0604020202020204" pitchFamily="34" charset="0"/>
              </a:rPr>
              <a:t>Aplicar o empreendedorismo a realidade local;</a:t>
            </a:r>
          </a:p>
          <a:p>
            <a:pPr algn="just"/>
            <a:r>
              <a:rPr lang="pt-BR" sz="1800" b="1" dirty="0" smtClean="0">
                <a:solidFill>
                  <a:schemeClr val="bg1"/>
                </a:solidFill>
                <a:latin typeface="Arial" panose="020B0604020202020204" pitchFamily="34" charset="0"/>
                <a:cs typeface="Arial" panose="020B0604020202020204" pitchFamily="34" charset="0"/>
              </a:rPr>
              <a:t>conhecer o próprio corpo e o cuidado com o mesmo, valorizando e adotando hábitos saudáveis como aspecto básico da qualidade de vida agindo com responsabilidade em relação a sua saúde e a saúde coletiva</a:t>
            </a:r>
          </a:p>
          <a:p>
            <a:pPr algn="just"/>
            <a:r>
              <a:rPr lang="pt-BR" sz="1800" b="1" dirty="0">
                <a:solidFill>
                  <a:schemeClr val="bg1"/>
                </a:solidFill>
                <a:latin typeface="Arial" panose="020B0604020202020204" pitchFamily="34" charset="0"/>
                <a:cs typeface="Arial" panose="020B0604020202020204" pitchFamily="34" charset="0"/>
              </a:rPr>
              <a:t>R</a:t>
            </a:r>
            <a:r>
              <a:rPr lang="pt-BR" sz="1800" b="1" dirty="0" smtClean="0">
                <a:solidFill>
                  <a:schemeClr val="bg1"/>
                </a:solidFill>
                <a:latin typeface="Arial" panose="020B0604020202020204" pitchFamily="34" charset="0"/>
                <a:cs typeface="Arial" panose="020B0604020202020204" pitchFamily="34" charset="0"/>
              </a:rPr>
              <a:t>esinificar o conceito de lixo.</a:t>
            </a:r>
          </a:p>
          <a:p>
            <a:pPr algn="just"/>
            <a:r>
              <a:rPr lang="pt-BR" sz="1800" b="1" dirty="0" smtClean="0">
                <a:solidFill>
                  <a:schemeClr val="bg1"/>
                </a:solidFill>
                <a:latin typeface="Arial" panose="020B0604020202020204" pitchFamily="34" charset="0"/>
                <a:cs typeface="Arial" panose="020B0604020202020204" pitchFamily="34" charset="0"/>
              </a:rPr>
              <a:t>Engajar a comunidade;</a:t>
            </a:r>
          </a:p>
          <a:p>
            <a:pPr algn="just"/>
            <a:r>
              <a:rPr lang="pt-BR" sz="1800" b="1" dirty="0" smtClean="0">
                <a:solidFill>
                  <a:schemeClr val="bg1"/>
                </a:solidFill>
                <a:latin typeface="Arial" panose="020B0604020202020204" pitchFamily="34" charset="0"/>
                <a:cs typeface="Arial" panose="020B0604020202020204" pitchFamily="34" charset="0"/>
              </a:rPr>
              <a:t>Aproximar as instituições familiar e educacional;</a:t>
            </a:r>
          </a:p>
          <a:p>
            <a:pPr algn="just"/>
            <a:r>
              <a:rPr lang="pt-BR" sz="1800" b="1" dirty="0" smtClean="0">
                <a:solidFill>
                  <a:schemeClr val="bg1"/>
                </a:solidFill>
                <a:latin typeface="Arial" panose="020B0604020202020204" pitchFamily="34" charset="0"/>
                <a:cs typeface="Arial" panose="020B0604020202020204" pitchFamily="34" charset="0"/>
              </a:rPr>
              <a:t>Desenvolver sistema de capitação de água;</a:t>
            </a:r>
          </a:p>
          <a:p>
            <a:pPr algn="just"/>
            <a:r>
              <a:rPr lang="pt-BR" sz="1800" b="1" dirty="0" smtClean="0">
                <a:solidFill>
                  <a:schemeClr val="bg1"/>
                </a:solidFill>
                <a:latin typeface="Arial" panose="020B0604020202020204" pitchFamily="34" charset="0"/>
                <a:cs typeface="Arial" panose="020B0604020202020204" pitchFamily="34" charset="0"/>
              </a:rPr>
              <a:t>Conscientizar sobre o uso da água.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32657"/>
            <a:ext cx="3081039" cy="6340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386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4971" y="332657"/>
            <a:ext cx="4501085" cy="3600400"/>
          </a:xfrm>
        </p:spPr>
        <p:txBody>
          <a:bodyPr>
            <a:normAutofit/>
          </a:bodyPr>
          <a:lstStyle/>
          <a:p>
            <a:pPr algn="just"/>
            <a:r>
              <a:rPr lang="pt-BR" sz="1800" b="1" dirty="0">
                <a:solidFill>
                  <a:schemeClr val="bg1"/>
                </a:solidFill>
                <a:latin typeface="Arial" panose="020B0604020202020204" pitchFamily="34" charset="0"/>
                <a:cs typeface="Arial" panose="020B0604020202020204" pitchFamily="34" charset="0"/>
              </a:rPr>
              <a:t>Incentivar as crianças a consumir Alimentos saudáveis para evitar o consumo dos industrializados</a:t>
            </a:r>
          </a:p>
          <a:p>
            <a:pPr algn="just"/>
            <a:r>
              <a:rPr lang="pt-BR" sz="1800" b="1" dirty="0" smtClean="0">
                <a:solidFill>
                  <a:schemeClr val="bg1"/>
                </a:solidFill>
                <a:latin typeface="Arial" panose="020B0604020202020204" pitchFamily="34" charset="0"/>
                <a:cs typeface="Arial" panose="020B0604020202020204" pitchFamily="34" charset="0"/>
              </a:rPr>
              <a:t>Resgatar o uso de plantas medicinais.</a:t>
            </a:r>
          </a:p>
          <a:p>
            <a:pPr algn="just"/>
            <a:r>
              <a:rPr lang="pt-BR" sz="1800" b="1" dirty="0" smtClean="0">
                <a:solidFill>
                  <a:schemeClr val="bg1"/>
                </a:solidFill>
                <a:latin typeface="Arial" panose="020B0604020202020204" pitchFamily="34" charset="0"/>
                <a:cs typeface="Arial" panose="020B0604020202020204" pitchFamily="34" charset="0"/>
              </a:rPr>
              <a:t>Diminuir o uso de farmacológicos.</a:t>
            </a:r>
          </a:p>
          <a:p>
            <a:pPr algn="just"/>
            <a:r>
              <a:rPr lang="pt-BR" sz="1800" b="1" dirty="0" smtClean="0">
                <a:solidFill>
                  <a:schemeClr val="bg1"/>
                </a:solidFill>
                <a:latin typeface="Arial" panose="020B0604020202020204" pitchFamily="34" charset="0"/>
                <a:cs typeface="Arial" panose="020B0604020202020204" pitchFamily="34" charset="0"/>
              </a:rPr>
              <a:t>Destinação do material orgânica.</a:t>
            </a:r>
            <a:endParaRPr lang="pt-BR" sz="1800" b="1" dirty="0">
              <a:solidFill>
                <a:schemeClr val="bg1"/>
              </a:solidFill>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32656"/>
            <a:ext cx="3034041" cy="6237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819547"/>
            <a:ext cx="3312368" cy="2208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139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118" y="842923"/>
            <a:ext cx="7772868" cy="794257"/>
          </a:xfrm>
        </p:spPr>
        <p:txBody>
          <a:bodyPr>
            <a:normAutofit/>
          </a:bodyPr>
          <a:lstStyle/>
          <a:p>
            <a:pPr algn="ctr"/>
            <a:r>
              <a:rPr lang="pt-BR" sz="2000" b="1" dirty="0" smtClean="0">
                <a:latin typeface="Arial" panose="020B0604020202020204" pitchFamily="34" charset="0"/>
                <a:cs typeface="Arial" panose="020B0604020202020204" pitchFamily="34" charset="0"/>
              </a:rPr>
              <a:t>BENEFICIÁRIOS</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5330" y="1484785"/>
            <a:ext cx="7772870" cy="2376264"/>
          </a:xfrm>
        </p:spPr>
        <p:txBody>
          <a:bodyPr>
            <a:normAutofit/>
          </a:bodyPr>
          <a:lstStyle/>
          <a:p>
            <a:endParaRPr lang="pt-BR" sz="1800" dirty="0" smtClean="0">
              <a:solidFill>
                <a:schemeClr val="bg1"/>
              </a:solidFill>
              <a:latin typeface="Arial" panose="020B0604020202020204" pitchFamily="34" charset="0"/>
              <a:cs typeface="Arial" panose="020B0604020202020204" pitchFamily="34" charset="0"/>
            </a:endParaRPr>
          </a:p>
          <a:p>
            <a:pPr algn="just"/>
            <a:r>
              <a:rPr lang="pt-BR" sz="1800" b="1" dirty="0" smtClean="0">
                <a:solidFill>
                  <a:schemeClr val="bg1"/>
                </a:solidFill>
                <a:latin typeface="Arial" panose="020B0604020202020204" pitchFamily="34" charset="0"/>
                <a:cs typeface="Arial" panose="020B0604020202020204" pitchFamily="34" charset="0"/>
              </a:rPr>
              <a:t>DIRETOS: </a:t>
            </a:r>
            <a:r>
              <a:rPr lang="pt-BR" sz="1800" b="1" dirty="0">
                <a:solidFill>
                  <a:schemeClr val="bg1"/>
                </a:solidFill>
                <a:latin typeface="Arial" panose="020B0604020202020204" pitchFamily="34" charset="0"/>
                <a:cs typeface="Arial" panose="020B0604020202020204" pitchFamily="34" charset="0"/>
              </a:rPr>
              <a:t>A</a:t>
            </a:r>
            <a:r>
              <a:rPr lang="pt-BR" sz="1800" b="1" dirty="0" smtClean="0">
                <a:solidFill>
                  <a:schemeClr val="bg1"/>
                </a:solidFill>
                <a:latin typeface="Arial" panose="020B0604020202020204" pitchFamily="34" charset="0"/>
                <a:cs typeface="Arial" panose="020B0604020202020204" pitchFamily="34" charset="0"/>
              </a:rPr>
              <a:t>s famílias </a:t>
            </a:r>
            <a:r>
              <a:rPr lang="pt-BR" sz="1800" b="1" dirty="0">
                <a:solidFill>
                  <a:schemeClr val="bg1"/>
                </a:solidFill>
                <a:latin typeface="Arial" panose="020B0604020202020204" pitchFamily="34" charset="0"/>
                <a:cs typeface="Arial" panose="020B0604020202020204" pitchFamily="34" charset="0"/>
              </a:rPr>
              <a:t>e</a:t>
            </a:r>
            <a:r>
              <a:rPr lang="pt-BR" sz="1800" b="1" dirty="0" smtClean="0">
                <a:solidFill>
                  <a:schemeClr val="bg1"/>
                </a:solidFill>
                <a:latin typeface="Arial" panose="020B0604020202020204" pitchFamily="34" charset="0"/>
                <a:cs typeface="Arial" panose="020B0604020202020204" pitchFamily="34" charset="0"/>
              </a:rPr>
              <a:t> alunos  envolvidas no projeto, as famílias da agricultura familiar e o comércio local</a:t>
            </a:r>
          </a:p>
          <a:p>
            <a:pPr algn="just"/>
            <a:r>
              <a:rPr lang="pt-BR" sz="1800" b="1" dirty="0" smtClean="0">
                <a:solidFill>
                  <a:schemeClr val="bg1"/>
                </a:solidFill>
                <a:latin typeface="Arial" panose="020B0604020202020204" pitchFamily="34" charset="0"/>
                <a:cs typeface="Arial" panose="020B0604020202020204" pitchFamily="34" charset="0"/>
              </a:rPr>
              <a:t>INDIRETOS:</a:t>
            </a:r>
            <a:r>
              <a:rPr lang="pt-BR" sz="1800" b="1" dirty="0">
                <a:solidFill>
                  <a:schemeClr val="bg1"/>
                </a:solidFill>
                <a:latin typeface="Arial" panose="020B0604020202020204" pitchFamily="34" charset="0"/>
                <a:cs typeface="Arial" panose="020B0604020202020204" pitchFamily="34" charset="0"/>
              </a:rPr>
              <a:t> </a:t>
            </a:r>
            <a:r>
              <a:rPr lang="pt-BR" sz="1800" b="1" dirty="0" smtClean="0">
                <a:solidFill>
                  <a:schemeClr val="bg1"/>
                </a:solidFill>
                <a:latin typeface="Arial" panose="020B0604020202020204" pitchFamily="34" charset="0"/>
                <a:cs typeface="Arial" panose="020B0604020202020204" pitchFamily="34" charset="0"/>
              </a:rPr>
              <a:t>comunidade local, a prefeitura. </a:t>
            </a: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57375" cy="541020"/>
          </a:xfrm>
          <a:prstGeom prst="rect">
            <a:avLst/>
          </a:prstGeom>
          <a:noFill/>
          <a:ln>
            <a:noFill/>
          </a:ln>
        </p:spPr>
      </p:pic>
      <p:pic>
        <p:nvPicPr>
          <p:cNvPr id="5" name="Imagem 4"/>
          <p:cNvPicPr>
            <a:picLocks noChangeAspect="1"/>
          </p:cNvPicPr>
          <p:nvPr/>
        </p:nvPicPr>
        <p:blipFill>
          <a:blip r:embed="rId3"/>
          <a:stretch>
            <a:fillRect/>
          </a:stretch>
        </p:blipFill>
        <p:spPr>
          <a:xfrm>
            <a:off x="7380312" y="80397"/>
            <a:ext cx="1554615" cy="792549"/>
          </a:xfrm>
          <a:prstGeom prst="rect">
            <a:avLst/>
          </a:prstGeom>
        </p:spPr>
      </p:pic>
      <p:sp>
        <p:nvSpPr>
          <p:cNvPr id="7" name="Retângulo 6"/>
          <p:cNvSpPr/>
          <p:nvPr/>
        </p:nvSpPr>
        <p:spPr>
          <a:xfrm>
            <a:off x="3863879" y="352338"/>
            <a:ext cx="1415772" cy="369332"/>
          </a:xfrm>
          <a:prstGeom prst="rect">
            <a:avLst/>
          </a:prstGeom>
        </p:spPr>
        <p:txBody>
          <a:bodyPr wrap="none">
            <a:spAutoFit/>
          </a:bodyPr>
          <a:lstStyle/>
          <a:p>
            <a:r>
              <a:rPr lang="pt-BR" b="1" dirty="0">
                <a:latin typeface="Arial" panose="020B0604020202020204" pitchFamily="34" charset="0"/>
                <a:cs typeface="Arial" panose="020B0604020202020204" pitchFamily="34" charset="0"/>
              </a:rPr>
              <a:t>VII PGP-PR</a:t>
            </a:r>
            <a:endParaRPr lang="pt-BR" dirty="0"/>
          </a:p>
        </p:txBody>
      </p:sp>
      <p:pic>
        <p:nvPicPr>
          <p:cNvPr id="8" name="Picture 2" descr="logo prefeitura diama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727" y="80398"/>
            <a:ext cx="1556200" cy="7625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717031"/>
            <a:ext cx="4608512" cy="2929243"/>
          </a:xfrm>
          <a:prstGeom prst="rect">
            <a:avLst/>
          </a:prstGeom>
          <a:ln>
            <a:noFill/>
          </a:ln>
          <a:effectLst>
            <a:softEdge rad="112500"/>
          </a:effectLst>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6145" y="3748366"/>
            <a:ext cx="3863879" cy="28979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7731</TotalTime>
  <Words>974</Words>
  <Application>Microsoft Office PowerPoint</Application>
  <PresentationFormat>Apresentação na tela (4:3)</PresentationFormat>
  <Paragraphs>116</Paragraphs>
  <Slides>20</Slides>
  <Notes>3</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20</vt:i4>
      </vt:variant>
    </vt:vector>
  </HeadingPairs>
  <TitlesOfParts>
    <vt:vector size="26" baseType="lpstr">
      <vt:lpstr>Arial</vt:lpstr>
      <vt:lpstr>Calibri</vt:lpstr>
      <vt:lpstr>Century Gothic</vt:lpstr>
      <vt:lpstr>Wingdings 3</vt:lpstr>
      <vt:lpstr>Fatia</vt:lpstr>
      <vt:lpstr>Documento</vt:lpstr>
      <vt:lpstr>VII PGP-PR</vt:lpstr>
      <vt:lpstr>Apresentação do PowerPoint</vt:lpstr>
      <vt:lpstr>Apresentação do PowerPoint</vt:lpstr>
      <vt:lpstr>Apresentação do PowerPoint</vt:lpstr>
      <vt:lpstr>OBJETIVOS  Geral:            Desenvolver conceitos de cidadania, criar consciência sobre reciclagem, melhorar os hábitos alimentares das famílias e envolver e valorizar a agricultura familiar.</vt:lpstr>
      <vt:lpstr>Apresentação do PowerPoint</vt:lpstr>
      <vt:lpstr>Apresentação do PowerPoint</vt:lpstr>
      <vt:lpstr>Apresentação do PowerPoint</vt:lpstr>
      <vt:lpstr>BENEFICIÁRIOS</vt:lpstr>
      <vt:lpstr>CRONOGRAMA</vt:lpstr>
      <vt:lpstr>Apresentação do PowerPoint</vt:lpstr>
      <vt:lpstr>Gerenciamento do projeto</vt:lpstr>
      <vt:lpstr>CUSTO DO PROJETOS POR BENEFICIÁRIO DIRETO</vt:lpstr>
      <vt:lpstr>Financiamento E EXECUÇÃO do projeto</vt:lpstr>
      <vt:lpstr>RESULTADOS ALCANÇADOS</vt:lpstr>
      <vt:lpstr>PONTOS A DESTACAR</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PRÊMIO GESTOR PÚBLICO PARANÁ</dc:title>
  <dc:creator>James</dc:creator>
  <cp:lastModifiedBy>prefeitura</cp:lastModifiedBy>
  <cp:revision>139</cp:revision>
  <dcterms:created xsi:type="dcterms:W3CDTF">2014-10-06T01:01:01Z</dcterms:created>
  <dcterms:modified xsi:type="dcterms:W3CDTF">2020-07-28T19:55:37Z</dcterms:modified>
</cp:coreProperties>
</file>